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0"/>
  </p:notesMasterIdLst>
  <p:sldIdLst>
    <p:sldId id="307" r:id="rId2"/>
    <p:sldId id="257" r:id="rId3"/>
    <p:sldId id="258" r:id="rId4"/>
    <p:sldId id="259" r:id="rId5"/>
    <p:sldId id="261" r:id="rId6"/>
    <p:sldId id="286" r:id="rId7"/>
    <p:sldId id="287" r:id="rId8"/>
    <p:sldId id="288" r:id="rId9"/>
    <p:sldId id="289" r:id="rId10"/>
    <p:sldId id="291" r:id="rId11"/>
    <p:sldId id="290" r:id="rId12"/>
    <p:sldId id="293" r:id="rId13"/>
    <p:sldId id="298" r:id="rId14"/>
    <p:sldId id="294" r:id="rId15"/>
    <p:sldId id="300" r:id="rId16"/>
    <p:sldId id="301" r:id="rId17"/>
    <p:sldId id="303" r:id="rId18"/>
    <p:sldId id="302" r:id="rId19"/>
    <p:sldId id="304" r:id="rId20"/>
    <p:sldId id="305" r:id="rId21"/>
    <p:sldId id="295" r:id="rId22"/>
    <p:sldId id="306" r:id="rId23"/>
    <p:sldId id="296" r:id="rId24"/>
    <p:sldId id="322" r:id="rId25"/>
    <p:sldId id="269" r:id="rId26"/>
    <p:sldId id="297" r:id="rId27"/>
    <p:sldId id="299"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08" r:id="rId47"/>
    <p:sldId id="320" r:id="rId48"/>
    <p:sldId id="311" r:id="rId49"/>
    <p:sldId id="312" r:id="rId50"/>
    <p:sldId id="313" r:id="rId51"/>
    <p:sldId id="314" r:id="rId52"/>
    <p:sldId id="321" r:id="rId53"/>
    <p:sldId id="316" r:id="rId54"/>
    <p:sldId id="315" r:id="rId55"/>
    <p:sldId id="317" r:id="rId56"/>
    <p:sldId id="319" r:id="rId57"/>
    <p:sldId id="318" r:id="rId58"/>
    <p:sldId id="279" r:id="rId59"/>
  </p:sldIdLst>
  <p:sldSz cx="9144000" cy="5143500" type="screen16x9"/>
  <p:notesSz cx="6858000" cy="9144000"/>
  <p:embeddedFontLst>
    <p:embeddedFont>
      <p:font typeface="AR ESSENCE" panose="020B0604020202020204" charset="0"/>
      <p:regular r:id="rId61"/>
    </p:embeddedFont>
    <p:embeddedFont>
      <p:font typeface="Calibri" panose="020F0502020204030204" pitchFamily="34" charset="0"/>
      <p:regular r:id="rId62"/>
      <p:bold r:id="rId63"/>
      <p:italic r:id="rId64"/>
      <p:boldItalic r:id="rId65"/>
    </p:embeddedFont>
    <p:embeddedFont>
      <p:font typeface="Tinos" panose="020B0604020202020204" charset="0"/>
      <p:regular r:id="rId66"/>
      <p:bold r:id="rId67"/>
      <p:italic r:id="rId68"/>
      <p:boldItalic r:id="rId69"/>
    </p:embeddedFont>
    <p:embeddedFont>
      <p:font typeface="Vidaloka"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A3BB-94BB-494C-A9B9-8D6822F3E509}">
  <a:tblStyle styleId="{497DA3BB-94BB-494C-A9B9-8D6822F3E5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3969" autoAdjust="0"/>
  </p:normalViewPr>
  <p:slideViewPr>
    <p:cSldViewPr snapToGrid="0">
      <p:cViewPr varScale="1">
        <p:scale>
          <a:sx n="108" d="100"/>
          <a:sy n="108" d="100"/>
        </p:scale>
        <p:origin x="11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48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4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4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0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4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4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5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0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74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7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2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0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14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2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1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3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917875"/>
            <a:ext cx="3307801"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txBox="1">
            <a:spLocks noGrp="1"/>
          </p:cNvSpPr>
          <p:nvPr>
            <p:ph type="ctrTitle"/>
          </p:nvPr>
        </p:nvSpPr>
        <p:spPr>
          <a:xfrm>
            <a:off x="3258676" y="1643125"/>
            <a:ext cx="2626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6" y="3068654"/>
            <a:ext cx="2626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1598735"/>
            <a:ext cx="7338300" cy="2638500"/>
          </a:xfrm>
          <a:prstGeom prst="rect">
            <a:avLst/>
          </a:prstGeom>
        </p:spPr>
        <p:txBody>
          <a:bodyPr spcFirstLastPara="1" wrap="square" lIns="91425" tIns="91425" rIns="91425" bIns="91425" anchor="t" anchorCtr="0">
            <a:noAutofit/>
          </a:bodyPr>
          <a:lstStyle>
            <a:lvl1pPr marL="457206" lvl="0" indent="-368305">
              <a:spcBef>
                <a:spcPts val="600"/>
              </a:spcBef>
              <a:spcAft>
                <a:spcPts val="0"/>
              </a:spcAft>
              <a:buClr>
                <a:srgbClr val="9E7C59"/>
              </a:buClr>
              <a:buSzPts val="2200"/>
              <a:buChar char="⬗"/>
              <a:defRPr/>
            </a:lvl1pPr>
            <a:lvl2pPr marL="914411" lvl="1" indent="-368305">
              <a:spcBef>
                <a:spcPts val="0"/>
              </a:spcBef>
              <a:spcAft>
                <a:spcPts val="0"/>
              </a:spcAft>
              <a:buSzPts val="2200"/>
              <a:buChar char="◇"/>
              <a:defRPr/>
            </a:lvl2pPr>
            <a:lvl3pPr marL="1371617" lvl="2" indent="-368305">
              <a:spcBef>
                <a:spcPts val="0"/>
              </a:spcBef>
              <a:spcAft>
                <a:spcPts val="0"/>
              </a:spcAft>
              <a:buSzPts val="2200"/>
              <a:buChar char="◇"/>
              <a:defRPr/>
            </a:lvl3pPr>
            <a:lvl4pPr marL="1828823" lvl="3" indent="-368305">
              <a:spcBef>
                <a:spcPts val="0"/>
              </a:spcBef>
              <a:spcAft>
                <a:spcPts val="0"/>
              </a:spcAft>
              <a:buSzPts val="2200"/>
              <a:buChar char="◇"/>
              <a:defRPr/>
            </a:lvl4pPr>
            <a:lvl5pPr marL="2286029" lvl="4" indent="-368305">
              <a:spcBef>
                <a:spcPts val="0"/>
              </a:spcBef>
              <a:spcAft>
                <a:spcPts val="0"/>
              </a:spcAft>
              <a:buSzPts val="2200"/>
              <a:buChar char="◇"/>
              <a:defRPr/>
            </a:lvl5pPr>
            <a:lvl6pPr marL="2743234" lvl="5" indent="-368305">
              <a:spcBef>
                <a:spcPts val="0"/>
              </a:spcBef>
              <a:spcAft>
                <a:spcPts val="0"/>
              </a:spcAft>
              <a:buSzPts val="2200"/>
              <a:buChar char="◇"/>
              <a:defRPr/>
            </a:lvl6pPr>
            <a:lvl7pPr marL="3200440" lvl="6" indent="-368305">
              <a:spcBef>
                <a:spcPts val="0"/>
              </a:spcBef>
              <a:spcAft>
                <a:spcPts val="0"/>
              </a:spcAft>
              <a:buSzPts val="2200"/>
              <a:buChar char="◇"/>
              <a:defRPr/>
            </a:lvl7pPr>
            <a:lvl8pPr marL="3657646" lvl="7" indent="-368305">
              <a:spcBef>
                <a:spcPts val="0"/>
              </a:spcBef>
              <a:spcAft>
                <a:spcPts val="0"/>
              </a:spcAft>
              <a:buSzPts val="2200"/>
              <a:buChar char="◇"/>
              <a:defRPr/>
            </a:lvl8pPr>
            <a:lvl9pPr marL="4114851" lvl="8" indent="-368305">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3" name="Google Shape;33;p5"/>
          <p:cNvGrpSpPr/>
          <p:nvPr/>
        </p:nvGrpSpPr>
        <p:grpSpPr>
          <a:xfrm>
            <a:off x="4414050" y="1316884"/>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7"/>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 name="Google Shape;46;p7"/>
          <p:cNvGrpSpPr/>
          <p:nvPr/>
        </p:nvGrpSpPr>
        <p:grpSpPr>
          <a:xfrm>
            <a:off x="4414050" y="1316884"/>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 name="Google Shape;49;p7"/>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6"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7"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Google Shape;78;p11"/>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11"/>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2" name="Google Shape;82;p12"/>
          <p:cNvGrpSpPr/>
          <p:nvPr/>
        </p:nvGrpSpPr>
        <p:grpSpPr>
          <a:xfrm>
            <a:off x="4414050" y="4579951"/>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45502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7;p1"/>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1598735"/>
            <a:ext cx="7338300" cy="2638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4645875"/>
            <a:ext cx="9144000" cy="4977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7"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4.jpg"/><Relationship Id="rId7" Type="http://schemas.openxmlformats.org/officeDocument/2006/relationships/slide" Target="slide13.xm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0.xml"/><Relationship Id="rId11" Type="http://schemas.openxmlformats.org/officeDocument/2006/relationships/slide" Target="slide27.xml"/><Relationship Id="rId5" Type="http://schemas.openxmlformats.org/officeDocument/2006/relationships/slide" Target="slide9.xml"/><Relationship Id="rId10" Type="http://schemas.openxmlformats.org/officeDocument/2006/relationships/slide" Target="slide25.xml"/><Relationship Id="rId4" Type="http://schemas.openxmlformats.org/officeDocument/2006/relationships/slide" Target="slide5.xml"/><Relationship Id="rId9" Type="http://schemas.openxmlformats.org/officeDocument/2006/relationships/slide" Target="slide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9.xml"/><Relationship Id="rId7" Type="http://schemas.openxmlformats.org/officeDocument/2006/relationships/slide" Target="slide53.xml"/><Relationship Id="rId12" Type="http://schemas.openxmlformats.org/officeDocument/2006/relationships/image" Target="../media/image21.png"/><Relationship Id="rId2" Type="http://schemas.openxmlformats.org/officeDocument/2006/relationships/slide" Target="slide48.xml"/><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57.xml"/><Relationship Id="rId5" Type="http://schemas.openxmlformats.org/officeDocument/2006/relationships/slide" Target="slide51.xml"/><Relationship Id="rId10" Type="http://schemas.openxmlformats.org/officeDocument/2006/relationships/slide" Target="slide56.xml"/><Relationship Id="rId4" Type="http://schemas.openxmlformats.org/officeDocument/2006/relationships/slide" Target="slide50.xml"/><Relationship Id="rId9" Type="http://schemas.openxmlformats.org/officeDocument/2006/relationships/slide" Target="slide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arniktechnolog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B512D-A6C2-4E0E-B1AC-82231856EE17}"/>
              </a:ext>
            </a:extLst>
          </p:cNvPr>
          <p:cNvSpPr>
            <a:spLocks noGrp="1"/>
          </p:cNvSpPr>
          <p:nvPr>
            <p:ph type="sldNum" idx="12"/>
          </p:nvPr>
        </p:nvSpPr>
        <p:spPr>
          <a:xfrm>
            <a:off x="0" y="4798957"/>
            <a:ext cx="9144000" cy="497700"/>
          </a:xfrm>
        </p:spPr>
        <p:txBody>
          <a:bodyPr/>
          <a:lstStyle/>
          <a:p>
            <a:fld id="{00000000-1234-1234-1234-123412341234}" type="slidenum">
              <a:rPr lang="en" smtClean="0"/>
              <a:pPr/>
              <a:t>1</a:t>
            </a:fld>
            <a:endParaRPr lang="en"/>
          </a:p>
        </p:txBody>
      </p:sp>
      <p:sp>
        <p:nvSpPr>
          <p:cNvPr id="7" name="TextBox 6">
            <a:extLst>
              <a:ext uri="{FF2B5EF4-FFF2-40B4-BE49-F238E27FC236}">
                <a16:creationId xmlns:a16="http://schemas.microsoft.com/office/drawing/2014/main" id="{3F9759E1-AE56-4E83-A0D6-A9BD6EEECEF6}"/>
              </a:ext>
            </a:extLst>
          </p:cNvPr>
          <p:cNvSpPr txBox="1"/>
          <p:nvPr/>
        </p:nvSpPr>
        <p:spPr>
          <a:xfrm>
            <a:off x="2554460" y="2571750"/>
            <a:ext cx="4035080" cy="1200329"/>
          </a:xfrm>
          <a:prstGeom prst="rect">
            <a:avLst/>
          </a:prstGeom>
          <a:noFill/>
        </p:spPr>
        <p:txBody>
          <a:bodyPr wrap="none" rtlCol="0">
            <a:spAutoFit/>
            <a:scene3d>
              <a:camera prst="orthographicFront"/>
              <a:lightRig rig="threePt" dir="t"/>
            </a:scene3d>
            <a:sp3d extrusionH="57150">
              <a:bevelT w="69850" h="69850" prst="divot"/>
            </a:sp3d>
          </a:bodyPr>
          <a:lstStyle/>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TRAVEL DESTINATION </a:t>
            </a:r>
          </a:p>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BOOKING SYSTEM</a:t>
            </a:r>
            <a:endParaRPr lang="en-IN"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endParaRPr>
          </a:p>
        </p:txBody>
      </p:sp>
    </p:spTree>
    <p:extLst>
      <p:ext uri="{BB962C8B-B14F-4D97-AF65-F5344CB8AC3E}">
        <p14:creationId xmlns:p14="http://schemas.microsoft.com/office/powerpoint/2010/main" val="37978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3.</a:t>
            </a:r>
            <a:endParaRPr dirty="0"/>
          </a:p>
          <a:p>
            <a:r>
              <a:rPr lang="en-US" dirty="0"/>
              <a:t>Requirement Gathering</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a:t>
            </a:r>
          </a:p>
          <a:p>
            <a:pPr marL="0" indent="0"/>
            <a:r>
              <a:rPr lang="en" dirty="0"/>
              <a:t>	  Entities……..</a:t>
            </a:r>
            <a:endParaRPr dirty="0"/>
          </a:p>
        </p:txBody>
      </p:sp>
    </p:spTree>
    <p:extLst>
      <p:ext uri="{BB962C8B-B14F-4D97-AF65-F5344CB8AC3E}">
        <p14:creationId xmlns:p14="http://schemas.microsoft.com/office/powerpoint/2010/main" val="407138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2D-38FE-4433-A2F1-45C7F588E76C}"/>
              </a:ext>
            </a:extLst>
          </p:cNvPr>
          <p:cNvSpPr>
            <a:spLocks noGrp="1"/>
          </p:cNvSpPr>
          <p:nvPr>
            <p:ph type="title"/>
          </p:nvPr>
        </p:nvSpPr>
        <p:spPr>
          <a:xfrm>
            <a:off x="2620467" y="594618"/>
            <a:ext cx="3903066" cy="607200"/>
          </a:xfrm>
        </p:spPr>
        <p:txBody>
          <a:bodyPr/>
          <a:lstStyle/>
          <a:p>
            <a:r>
              <a:rPr lang="en-US" sz="2400" dirty="0"/>
              <a:t>Requirement Gathering</a:t>
            </a:r>
            <a:endParaRPr lang="en-IN" sz="2400" dirty="0"/>
          </a:p>
        </p:txBody>
      </p:sp>
      <p:sp>
        <p:nvSpPr>
          <p:cNvPr id="4" name="Slide Number Placeholder 3">
            <a:extLst>
              <a:ext uri="{FF2B5EF4-FFF2-40B4-BE49-F238E27FC236}">
                <a16:creationId xmlns:a16="http://schemas.microsoft.com/office/drawing/2014/main" id="{2623B247-D869-41CE-B82A-E1EEACC5E710}"/>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Content Placeholder 2">
            <a:extLst>
              <a:ext uri="{FF2B5EF4-FFF2-40B4-BE49-F238E27FC236}">
                <a16:creationId xmlns:a16="http://schemas.microsoft.com/office/drawing/2014/main" id="{6BDE304B-0AFE-4D8B-96FB-D5951E9A4C12}"/>
              </a:ext>
            </a:extLst>
          </p:cNvPr>
          <p:cNvSpPr txBox="1">
            <a:spLocks/>
          </p:cNvSpPr>
          <p:nvPr/>
        </p:nvSpPr>
        <p:spPr>
          <a:xfrm>
            <a:off x="494414" y="1255321"/>
            <a:ext cx="8155172" cy="3444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lvl="1">
              <a:lnSpc>
                <a:spcPct val="150000"/>
              </a:lnSpc>
            </a:pPr>
            <a:r>
              <a:rPr lang="en-US" sz="1600" dirty="0"/>
              <a:t>There are five entities in our system, that are: </a:t>
            </a:r>
            <a:r>
              <a:rPr lang="en-US" sz="1600" b="1" dirty="0"/>
              <a:t>Admin</a:t>
            </a:r>
            <a:r>
              <a:rPr lang="en-US" sz="1600" dirty="0"/>
              <a:t>, </a:t>
            </a:r>
            <a:r>
              <a:rPr lang="en-US" sz="1600" b="1" dirty="0"/>
              <a:t>Visitor, Traveler, Hotel</a:t>
            </a:r>
            <a:r>
              <a:rPr lang="en-US" sz="1600" dirty="0"/>
              <a:t> and </a:t>
            </a:r>
            <a:r>
              <a:rPr lang="en-US" sz="1600" b="1" dirty="0"/>
              <a:t>Agency.</a:t>
            </a:r>
          </a:p>
          <a:p>
            <a:pPr lvl="1">
              <a:lnSpc>
                <a:spcPct val="150000"/>
              </a:lnSpc>
            </a:pPr>
            <a:r>
              <a:rPr lang="en-US" sz="1600" dirty="0"/>
              <a:t>Visitor, Hotels and Agencies can register themselves into the system.</a:t>
            </a:r>
          </a:p>
          <a:p>
            <a:pPr lvl="1">
              <a:lnSpc>
                <a:spcPct val="150000"/>
              </a:lnSpc>
            </a:pPr>
            <a:r>
              <a:rPr lang="en-US" sz="1600" dirty="0"/>
              <a:t>All users can login into the system.</a:t>
            </a:r>
          </a:p>
          <a:p>
            <a:pPr lvl="1">
              <a:lnSpc>
                <a:spcPct val="150000"/>
              </a:lnSpc>
            </a:pPr>
            <a:r>
              <a:rPr lang="en-US" sz="1600" dirty="0"/>
              <a:t>Admin will manage the details of travelers, hotels and agencies. </a:t>
            </a:r>
          </a:p>
          <a:p>
            <a:pPr lvl="1">
              <a:lnSpc>
                <a:spcPct val="150000"/>
              </a:lnSpc>
            </a:pPr>
            <a:r>
              <a:rPr lang="en-US" sz="1600" dirty="0">
                <a:solidFill>
                  <a:schemeClr val="tx1"/>
                </a:solidFill>
              </a:rPr>
              <a:t>Visitor can see all the packages.</a:t>
            </a:r>
          </a:p>
          <a:p>
            <a:pPr lvl="1">
              <a:lnSpc>
                <a:spcPct val="150000"/>
              </a:lnSpc>
            </a:pPr>
            <a:r>
              <a:rPr lang="en-US" sz="1600" dirty="0">
                <a:solidFill>
                  <a:schemeClr val="tx1"/>
                </a:solidFill>
              </a:rPr>
              <a:t>Traveler can search for pre defined packages</a:t>
            </a:r>
          </a:p>
          <a:p>
            <a:pPr lvl="1">
              <a:lnSpc>
                <a:spcPct val="150000"/>
              </a:lnSpc>
            </a:pPr>
            <a:r>
              <a:rPr lang="en-US" sz="1600" dirty="0">
                <a:solidFill>
                  <a:schemeClr val="tx1"/>
                </a:solidFill>
              </a:rPr>
              <a:t>Traveler can perform booking and payment.</a:t>
            </a:r>
          </a:p>
          <a:p>
            <a:pPr lvl="1">
              <a:lnSpc>
                <a:spcPct val="150000"/>
              </a:lnSpc>
            </a:pPr>
            <a:r>
              <a:rPr lang="en-US" sz="1600" dirty="0">
                <a:solidFill>
                  <a:schemeClr val="tx1"/>
                </a:solidFill>
              </a:rPr>
              <a:t>Hotel and Agency will update their booking status.</a:t>
            </a:r>
            <a:endParaRPr lang="en-IN" sz="1600" dirty="0">
              <a:solidFill>
                <a:schemeClr val="tx1"/>
              </a:solidFill>
            </a:endParaRPr>
          </a:p>
          <a:p>
            <a:pPr lvl="1"/>
            <a:endParaRPr lang="en-IN" sz="1600" dirty="0"/>
          </a:p>
        </p:txBody>
      </p:sp>
      <p:pic>
        <p:nvPicPr>
          <p:cNvPr id="6" name="Picture 5">
            <a:extLst>
              <a:ext uri="{FF2B5EF4-FFF2-40B4-BE49-F238E27FC236}">
                <a16:creationId xmlns:a16="http://schemas.microsoft.com/office/drawing/2014/main" id="{50CC124A-C60E-4F43-88A4-A96A4CE52C9B}"/>
              </a:ext>
            </a:extLst>
          </p:cNvPr>
          <p:cNvPicPr>
            <a:picLocks noChangeAspect="1"/>
          </p:cNvPicPr>
          <p:nvPr/>
        </p:nvPicPr>
        <p:blipFill>
          <a:blip r:embed="rId2"/>
          <a:stretch>
            <a:fillRect/>
          </a:stretch>
        </p:blipFill>
        <p:spPr>
          <a:xfrm>
            <a:off x="7208874" y="3409616"/>
            <a:ext cx="1348230" cy="1235205"/>
          </a:xfrm>
          <a:prstGeom prst="rect">
            <a:avLst/>
          </a:prstGeom>
        </p:spPr>
      </p:pic>
    </p:spTree>
    <p:extLst>
      <p:ext uri="{BB962C8B-B14F-4D97-AF65-F5344CB8AC3E}">
        <p14:creationId xmlns:p14="http://schemas.microsoft.com/office/powerpoint/2010/main" val="387144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4.</a:t>
            </a:r>
            <a:endParaRPr dirty="0"/>
          </a:p>
          <a:p>
            <a:r>
              <a:rPr lang="en-US" dirty="0"/>
              <a:t>Existing </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Existing </a:t>
            </a:r>
          </a:p>
          <a:p>
            <a:pPr marL="0" indent="0"/>
            <a:r>
              <a:rPr lang="en" dirty="0"/>
              <a:t>	System……..</a:t>
            </a:r>
            <a:endParaRPr dirty="0"/>
          </a:p>
        </p:txBody>
      </p:sp>
    </p:spTree>
    <p:extLst>
      <p:ext uri="{BB962C8B-B14F-4D97-AF65-F5344CB8AC3E}">
        <p14:creationId xmlns:p14="http://schemas.microsoft.com/office/powerpoint/2010/main" val="21940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8840-9B84-4751-BC77-4B5BFC081306}"/>
              </a:ext>
            </a:extLst>
          </p:cNvPr>
          <p:cNvSpPr>
            <a:spLocks noGrp="1"/>
          </p:cNvSpPr>
          <p:nvPr>
            <p:ph type="title"/>
          </p:nvPr>
        </p:nvSpPr>
        <p:spPr>
          <a:xfrm>
            <a:off x="3067009" y="614030"/>
            <a:ext cx="3009981" cy="607200"/>
          </a:xfrm>
        </p:spPr>
        <p:txBody>
          <a:bodyPr/>
          <a:lstStyle/>
          <a:p>
            <a:r>
              <a:rPr lang="en-US" sz="2400" dirty="0"/>
              <a:t>Existing System</a:t>
            </a:r>
            <a:endParaRPr lang="en-IN" sz="2400" dirty="0"/>
          </a:p>
        </p:txBody>
      </p:sp>
      <p:sp>
        <p:nvSpPr>
          <p:cNvPr id="3" name="Text Placeholder 2">
            <a:extLst>
              <a:ext uri="{FF2B5EF4-FFF2-40B4-BE49-F238E27FC236}">
                <a16:creationId xmlns:a16="http://schemas.microsoft.com/office/drawing/2014/main" id="{CD0BA0C3-63F0-42B1-9993-3499FACD2A84}"/>
              </a:ext>
            </a:extLst>
          </p:cNvPr>
          <p:cNvSpPr>
            <a:spLocks noGrp="1"/>
          </p:cNvSpPr>
          <p:nvPr>
            <p:ph type="body" idx="1"/>
          </p:nvPr>
        </p:nvSpPr>
        <p:spPr>
          <a:xfrm>
            <a:off x="648586" y="1388440"/>
            <a:ext cx="7878726" cy="3090224"/>
          </a:xfrm>
        </p:spPr>
        <p:txBody>
          <a:bodyPr/>
          <a:lstStyle/>
          <a:p>
            <a:r>
              <a:rPr lang="en-US" sz="1600" dirty="0"/>
              <a:t>There is no such system available in the internet like ours, though some fractions of features has been taken from websites like </a:t>
            </a:r>
            <a:r>
              <a:rPr lang="en-US" sz="1600" u="sng" dirty="0">
                <a:solidFill>
                  <a:srgbClr val="00B0F0"/>
                </a:solidFill>
              </a:rPr>
              <a:t>www.makemytrip.com </a:t>
            </a:r>
            <a:r>
              <a:rPr lang="en-US" sz="1600" dirty="0"/>
              <a:t>and </a:t>
            </a:r>
            <a:r>
              <a:rPr lang="en-US" sz="1600" u="sng" dirty="0">
                <a:solidFill>
                  <a:srgbClr val="00B0F0"/>
                </a:solidFill>
              </a:rPr>
              <a:t>www.redbus.com</a:t>
            </a:r>
          </a:p>
          <a:p>
            <a:r>
              <a:rPr lang="en-US" sz="1600" dirty="0"/>
              <a:t>In present situation customer face difficulty in finding the proper package for themselves because the predefined and fixed package availability.</a:t>
            </a:r>
          </a:p>
          <a:p>
            <a:r>
              <a:rPr lang="en-US" sz="1600" dirty="0"/>
              <a:t>In present system a customer has to approach various agencies to find details of places and to book tickets.</a:t>
            </a:r>
          </a:p>
          <a:p>
            <a:endParaRPr lang="en-IN" sz="1600" dirty="0"/>
          </a:p>
          <a:p>
            <a:endParaRPr lang="en-IN" sz="2000" dirty="0"/>
          </a:p>
        </p:txBody>
      </p:sp>
      <p:sp>
        <p:nvSpPr>
          <p:cNvPr id="4" name="Slide Number Placeholder 3">
            <a:extLst>
              <a:ext uri="{FF2B5EF4-FFF2-40B4-BE49-F238E27FC236}">
                <a16:creationId xmlns:a16="http://schemas.microsoft.com/office/drawing/2014/main" id="{F1F5D590-52B3-4B0A-8E68-5A0E4262AB5F}"/>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5" name="Picture 4">
            <a:extLst>
              <a:ext uri="{FF2B5EF4-FFF2-40B4-BE49-F238E27FC236}">
                <a16:creationId xmlns:a16="http://schemas.microsoft.com/office/drawing/2014/main" id="{452C1ADC-BF18-4589-9BDC-97B11AE1C970}"/>
              </a:ext>
            </a:extLst>
          </p:cNvPr>
          <p:cNvPicPr>
            <a:picLocks noChangeAspect="1"/>
          </p:cNvPicPr>
          <p:nvPr/>
        </p:nvPicPr>
        <p:blipFill>
          <a:blip r:embed="rId2"/>
          <a:stretch>
            <a:fillRect/>
          </a:stretch>
        </p:blipFill>
        <p:spPr>
          <a:xfrm>
            <a:off x="7402572" y="506889"/>
            <a:ext cx="1092842" cy="1084500"/>
          </a:xfrm>
          <a:prstGeom prst="rect">
            <a:avLst/>
          </a:prstGeom>
        </p:spPr>
      </p:pic>
    </p:spTree>
    <p:extLst>
      <p:ext uri="{BB962C8B-B14F-4D97-AF65-F5344CB8AC3E}">
        <p14:creationId xmlns:p14="http://schemas.microsoft.com/office/powerpoint/2010/main" val="23665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5.</a:t>
            </a:r>
            <a:endParaRPr dirty="0"/>
          </a:p>
          <a:p>
            <a:r>
              <a:rPr lang="en-US" dirty="0"/>
              <a:t>New</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New</a:t>
            </a:r>
          </a:p>
          <a:p>
            <a:pPr marL="0" indent="0"/>
            <a:r>
              <a:rPr lang="en" dirty="0"/>
              <a:t>	 System……..</a:t>
            </a:r>
            <a:endParaRPr dirty="0"/>
          </a:p>
        </p:txBody>
      </p:sp>
    </p:spTree>
    <p:extLst>
      <p:ext uri="{BB962C8B-B14F-4D97-AF65-F5344CB8AC3E}">
        <p14:creationId xmlns:p14="http://schemas.microsoft.com/office/powerpoint/2010/main" val="37372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3253079" y="602665"/>
            <a:ext cx="2637842" cy="607200"/>
          </a:xfrm>
        </p:spPr>
        <p:txBody>
          <a:bodyPr/>
          <a:lstStyle/>
          <a:p>
            <a:r>
              <a:rPr lang="en-US" sz="2400" dirty="0"/>
              <a:t>New System</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845288" y="1608620"/>
            <a:ext cx="7453423" cy="2638500"/>
          </a:xfrm>
        </p:spPr>
        <p:txBody>
          <a:bodyPr/>
          <a:lstStyle/>
          <a:p>
            <a:r>
              <a:rPr lang="en-US" sz="1600" dirty="0"/>
              <a:t>The aim of the proposed system is to design a system using which one can perform all operations related to travelling.</a:t>
            </a:r>
          </a:p>
          <a:p>
            <a:r>
              <a:rPr lang="en-US" sz="1600" dirty="0"/>
              <a:t>The user register their details and is allowed to choose package according to his/her needs.</a:t>
            </a:r>
          </a:p>
          <a:p>
            <a:r>
              <a:rPr lang="en-US" sz="1600" dirty="0"/>
              <a:t>Traveler can create a package as per his/her wish.</a:t>
            </a:r>
          </a:p>
          <a:p>
            <a:r>
              <a:rPr lang="en-US" sz="1600" dirty="0"/>
              <a:t>There will be transparency throughout the system.</a:t>
            </a:r>
          </a:p>
          <a:p>
            <a:r>
              <a:rPr lang="en-US" sz="1600" dirty="0"/>
              <a:t>The proposed system will reduce the physically done activities of both the traveler and the Agency/Hotel.</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902B93FC-4A09-4C8E-B3B7-305036AD9DBD}"/>
              </a:ext>
            </a:extLst>
          </p:cNvPr>
          <p:cNvPicPr>
            <a:picLocks noChangeAspect="1"/>
          </p:cNvPicPr>
          <p:nvPr/>
        </p:nvPicPr>
        <p:blipFill>
          <a:blip r:embed="rId2"/>
          <a:stretch>
            <a:fillRect/>
          </a:stretch>
        </p:blipFill>
        <p:spPr>
          <a:xfrm>
            <a:off x="7424571" y="602665"/>
            <a:ext cx="1147385" cy="1138626"/>
          </a:xfrm>
          <a:prstGeom prst="rect">
            <a:avLst/>
          </a:prstGeom>
        </p:spPr>
      </p:pic>
    </p:spTree>
    <p:extLst>
      <p:ext uri="{BB962C8B-B14F-4D97-AF65-F5344CB8AC3E}">
        <p14:creationId xmlns:p14="http://schemas.microsoft.com/office/powerpoint/2010/main" val="40201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63497" y="626788"/>
            <a:ext cx="3617005" cy="607200"/>
          </a:xfrm>
        </p:spPr>
        <p:txBody>
          <a:bodyPr/>
          <a:lstStyle/>
          <a:p>
            <a:r>
              <a:rPr lang="en-US" sz="2400" dirty="0"/>
              <a:t>New System(Admin)</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339011"/>
            <a:ext cx="7338300" cy="3306864"/>
          </a:xfrm>
        </p:spPr>
        <p:txBody>
          <a:bodyPr/>
          <a:lstStyle/>
          <a:p>
            <a:r>
              <a:rPr lang="en-US" sz="1600" dirty="0"/>
              <a:t>Admin can login.</a:t>
            </a:r>
          </a:p>
          <a:p>
            <a:r>
              <a:rPr lang="en-US" sz="1600" dirty="0"/>
              <a:t>Admin will be managing the database.</a:t>
            </a:r>
          </a:p>
          <a:p>
            <a:r>
              <a:rPr lang="en-US" sz="1600" dirty="0"/>
              <a:t>Admin will be categorizing the registered entities as per their fields.</a:t>
            </a:r>
          </a:p>
          <a:p>
            <a:r>
              <a:rPr lang="en-US" sz="1600" dirty="0"/>
              <a:t>Admin will let the traveler select packages as per their needs.</a:t>
            </a:r>
          </a:p>
          <a:p>
            <a:r>
              <a:rPr lang="en-US" sz="1600" dirty="0"/>
              <a:t>Admin can manage the details of the traveler.</a:t>
            </a:r>
          </a:p>
          <a:p>
            <a:r>
              <a:rPr lang="en-US" sz="1600" dirty="0"/>
              <a:t>Admin can manage the details of the Agencies.</a:t>
            </a:r>
          </a:p>
          <a:p>
            <a:r>
              <a:rPr lang="en-US" sz="1600" dirty="0"/>
              <a:t>Admin can manage the details of the Hotels.</a:t>
            </a:r>
          </a:p>
          <a:p>
            <a:r>
              <a:rPr lang="en-US" sz="1600" dirty="0"/>
              <a:t>Admin will manage feedbacks the users.</a:t>
            </a:r>
          </a:p>
          <a:p>
            <a:r>
              <a:rPr lang="en-US" sz="1600" dirty="0"/>
              <a:t>Admin will manage complaints by the users.</a:t>
            </a:r>
            <a:endParaRPr lang="en-IN" sz="1600" dirty="0"/>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E98EED34-3B91-4AA0-91B4-E19E3A248871}"/>
              </a:ext>
            </a:extLst>
          </p:cNvPr>
          <p:cNvPicPr>
            <a:picLocks noChangeAspect="1"/>
          </p:cNvPicPr>
          <p:nvPr/>
        </p:nvPicPr>
        <p:blipFill>
          <a:blip r:embed="rId2"/>
          <a:stretch>
            <a:fillRect/>
          </a:stretch>
        </p:blipFill>
        <p:spPr>
          <a:xfrm>
            <a:off x="7330374" y="3407625"/>
            <a:ext cx="1266825" cy="1238250"/>
          </a:xfrm>
          <a:prstGeom prst="rect">
            <a:avLst/>
          </a:prstGeom>
        </p:spPr>
      </p:pic>
    </p:spTree>
    <p:extLst>
      <p:ext uri="{BB962C8B-B14F-4D97-AF65-F5344CB8AC3E}">
        <p14:creationId xmlns:p14="http://schemas.microsoft.com/office/powerpoint/2010/main" val="284955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817144" y="582895"/>
            <a:ext cx="3509712" cy="607200"/>
          </a:xfrm>
        </p:spPr>
        <p:txBody>
          <a:bodyPr/>
          <a:lstStyle/>
          <a:p>
            <a:r>
              <a:rPr lang="en-US" sz="2400" dirty="0"/>
              <a:t>New System(Visitor)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Visitor can view packages defined in the system.</a:t>
            </a:r>
          </a:p>
          <a:p>
            <a:r>
              <a:rPr lang="en-US" sz="1600" dirty="0"/>
              <a:t>Visitor can view the feedback.</a:t>
            </a:r>
          </a:p>
          <a:p>
            <a:r>
              <a:rPr lang="en-US" sz="1600" dirty="0"/>
              <a:t>Visitor can search for Hotels and agencies.</a:t>
            </a:r>
          </a:p>
          <a:p>
            <a:r>
              <a:rPr lang="en-US" sz="1600" dirty="0"/>
              <a:t>Visitor can register to the system after full acknowledgement. </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4A2B9D03-663A-403B-B14D-EF319EBCD840}"/>
              </a:ext>
            </a:extLst>
          </p:cNvPr>
          <p:cNvPicPr>
            <a:picLocks noChangeAspect="1"/>
          </p:cNvPicPr>
          <p:nvPr/>
        </p:nvPicPr>
        <p:blipFill>
          <a:blip r:embed="rId2"/>
          <a:stretch>
            <a:fillRect/>
          </a:stretch>
        </p:blipFill>
        <p:spPr>
          <a:xfrm>
            <a:off x="7208874" y="3229584"/>
            <a:ext cx="1322647" cy="1306420"/>
          </a:xfrm>
          <a:prstGeom prst="rect">
            <a:avLst/>
          </a:prstGeom>
        </p:spPr>
      </p:pic>
    </p:spTree>
    <p:extLst>
      <p:ext uri="{BB962C8B-B14F-4D97-AF65-F5344CB8AC3E}">
        <p14:creationId xmlns:p14="http://schemas.microsoft.com/office/powerpoint/2010/main" val="45305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37400" y="675365"/>
            <a:ext cx="3669200" cy="607200"/>
          </a:xfrm>
        </p:spPr>
        <p:txBody>
          <a:bodyPr/>
          <a:lstStyle/>
          <a:p>
            <a:r>
              <a:rPr lang="en-US" sz="2400" dirty="0"/>
              <a:t>New System(Traveler)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462717"/>
            <a:ext cx="7338300" cy="3202622"/>
          </a:xfrm>
        </p:spPr>
        <p:txBody>
          <a:bodyPr/>
          <a:lstStyle/>
          <a:p>
            <a:r>
              <a:rPr lang="en-US" sz="1600" dirty="0"/>
              <a:t>Traveler can login.</a:t>
            </a:r>
          </a:p>
          <a:p>
            <a:r>
              <a:rPr lang="en-US" sz="1600" dirty="0"/>
              <a:t>Traveler can search for packages.</a:t>
            </a:r>
          </a:p>
          <a:p>
            <a:r>
              <a:rPr lang="en-US" sz="1600" dirty="0"/>
              <a:t> Traveler even can create his/her own package.</a:t>
            </a:r>
          </a:p>
          <a:p>
            <a:r>
              <a:rPr lang="en-US" sz="1600" dirty="0"/>
              <a:t>Traveler can perform booking task by entering the respective data.</a:t>
            </a:r>
          </a:p>
          <a:p>
            <a:r>
              <a:rPr lang="en-US" sz="1600" dirty="0"/>
              <a:t>Traveler can confirm and perform payment transaction.</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40A4FB76-9F47-4C02-98E7-95F8214F2699}"/>
              </a:ext>
            </a:extLst>
          </p:cNvPr>
          <p:cNvPicPr>
            <a:picLocks noChangeAspect="1"/>
          </p:cNvPicPr>
          <p:nvPr/>
        </p:nvPicPr>
        <p:blipFill>
          <a:blip r:embed="rId2"/>
          <a:stretch>
            <a:fillRect/>
          </a:stretch>
        </p:blipFill>
        <p:spPr>
          <a:xfrm>
            <a:off x="7224014" y="3498112"/>
            <a:ext cx="1357345" cy="1125168"/>
          </a:xfrm>
          <a:prstGeom prst="rect">
            <a:avLst/>
          </a:prstGeom>
        </p:spPr>
      </p:pic>
    </p:spTree>
    <p:extLst>
      <p:ext uri="{BB962C8B-B14F-4D97-AF65-F5344CB8AC3E}">
        <p14:creationId xmlns:p14="http://schemas.microsoft.com/office/powerpoint/2010/main" val="19510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26768" y="736170"/>
            <a:ext cx="3690464" cy="607200"/>
          </a:xfrm>
        </p:spPr>
        <p:txBody>
          <a:bodyPr/>
          <a:lstStyle/>
          <a:p>
            <a:r>
              <a:rPr lang="en-US" sz="2400" dirty="0"/>
              <a:t>New System(Hotel)</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Hotel can register themselves to the system.</a:t>
            </a:r>
          </a:p>
          <a:p>
            <a:r>
              <a:rPr lang="en-US" sz="1600" dirty="0"/>
              <a:t>Hotel can login.</a:t>
            </a:r>
          </a:p>
          <a:p>
            <a:r>
              <a:rPr lang="en-US" sz="1600" dirty="0"/>
              <a:t>Hotel will share details to the admin.</a:t>
            </a:r>
          </a:p>
          <a:p>
            <a:r>
              <a:rPr lang="en-US" sz="1600" dirty="0"/>
              <a:t>Hotel can share booking status to the traveler.</a:t>
            </a:r>
          </a:p>
          <a:p>
            <a:r>
              <a:rPr lang="en-US" sz="1600" dirty="0"/>
              <a:t>Hotel can share payment status to the traveler.</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F022C289-4B9C-4643-BEBE-A6C829CF815D}"/>
              </a:ext>
            </a:extLst>
          </p:cNvPr>
          <p:cNvPicPr>
            <a:picLocks noChangeAspect="1"/>
          </p:cNvPicPr>
          <p:nvPr/>
        </p:nvPicPr>
        <p:blipFill>
          <a:blip r:embed="rId2"/>
          <a:stretch>
            <a:fillRect/>
          </a:stretch>
        </p:blipFill>
        <p:spPr>
          <a:xfrm>
            <a:off x="7719237" y="3412937"/>
            <a:ext cx="798476" cy="1178703"/>
          </a:xfrm>
          <a:prstGeom prst="rect">
            <a:avLst/>
          </a:prstGeom>
        </p:spPr>
      </p:pic>
    </p:spTree>
    <p:extLst>
      <p:ext uri="{BB962C8B-B14F-4D97-AF65-F5344CB8AC3E}">
        <p14:creationId xmlns:p14="http://schemas.microsoft.com/office/powerpoint/2010/main" val="351774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743523" y="680449"/>
            <a:ext cx="5645804" cy="607200"/>
          </a:xfrm>
          <a:prstGeom prst="rect">
            <a:avLst/>
          </a:prstGeom>
        </p:spPr>
        <p:txBody>
          <a:bodyPr spcFirstLastPara="1" wrap="square" lIns="91425" tIns="91425" rIns="91425" bIns="91425" anchor="b" anchorCtr="0">
            <a:noAutofit/>
          </a:bodyPr>
          <a:lstStyle/>
          <a:p>
            <a:r>
              <a:rPr lang="en-IN" sz="2800" dirty="0"/>
              <a:t>Travel Destination Booking System</a:t>
            </a:r>
          </a:p>
        </p:txBody>
      </p:sp>
      <p:sp>
        <p:nvSpPr>
          <p:cNvPr id="103" name="Google Shape;103;p1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a:t>
            </a:fld>
            <a:endParaRPr/>
          </a:p>
        </p:txBody>
      </p:sp>
      <p:sp>
        <p:nvSpPr>
          <p:cNvPr id="9" name="Rectangle 8">
            <a:extLst>
              <a:ext uri="{FF2B5EF4-FFF2-40B4-BE49-F238E27FC236}">
                <a16:creationId xmlns:a16="http://schemas.microsoft.com/office/drawing/2014/main" id="{3B49635E-9207-4D86-AF5B-5C10E72919A8}"/>
              </a:ext>
            </a:extLst>
          </p:cNvPr>
          <p:cNvSpPr/>
          <p:nvPr/>
        </p:nvSpPr>
        <p:spPr>
          <a:xfrm>
            <a:off x="4919737" y="1685281"/>
            <a:ext cx="3650976" cy="954107"/>
          </a:xfrm>
          <a:prstGeom prst="rect">
            <a:avLst/>
          </a:prstGeom>
        </p:spPr>
        <p:txBody>
          <a:bodyPr wrap="square">
            <a:spAutoFit/>
          </a:bodyPr>
          <a:lstStyle/>
          <a:p>
            <a:r>
              <a:rPr lang="en-IN" b="1" dirty="0"/>
              <a:t>Group members:</a:t>
            </a:r>
          </a:p>
          <a:p>
            <a:r>
              <a:rPr lang="en-IN" dirty="0"/>
              <a:t>YASH KAIN	(18-BCA-095)</a:t>
            </a:r>
          </a:p>
          <a:p>
            <a:r>
              <a:rPr lang="en-IN"/>
              <a:t>BIJESH THOMAS 	(18-BCA-156)</a:t>
            </a:r>
            <a:endParaRPr lang="en-IN" dirty="0"/>
          </a:p>
          <a:p>
            <a:r>
              <a:rPr lang="en-IN" dirty="0"/>
              <a:t>VINAY VINCENT 	(18-BCA-110)</a:t>
            </a:r>
          </a:p>
        </p:txBody>
      </p:sp>
      <p:sp>
        <p:nvSpPr>
          <p:cNvPr id="10" name="Rectangle 9">
            <a:extLst>
              <a:ext uri="{FF2B5EF4-FFF2-40B4-BE49-F238E27FC236}">
                <a16:creationId xmlns:a16="http://schemas.microsoft.com/office/drawing/2014/main" id="{770E3BE3-0B84-43E4-BC5B-F17544EB63C3}"/>
              </a:ext>
            </a:extLst>
          </p:cNvPr>
          <p:cNvSpPr/>
          <p:nvPr/>
        </p:nvSpPr>
        <p:spPr>
          <a:xfrm>
            <a:off x="1923890" y="3048974"/>
            <a:ext cx="2232337" cy="523220"/>
          </a:xfrm>
          <a:prstGeom prst="rect">
            <a:avLst/>
          </a:prstGeom>
        </p:spPr>
        <p:txBody>
          <a:bodyPr wrap="square">
            <a:spAutoFit/>
          </a:bodyPr>
          <a:lstStyle/>
          <a:p>
            <a:r>
              <a:rPr lang="en-IN" b="1" dirty="0"/>
              <a:t>Internal guide: </a:t>
            </a:r>
          </a:p>
          <a:p>
            <a:r>
              <a:rPr lang="en-IN" dirty="0"/>
              <a:t>MS. CECIL JOHNY</a:t>
            </a:r>
          </a:p>
        </p:txBody>
      </p:sp>
      <p:sp>
        <p:nvSpPr>
          <p:cNvPr id="11" name="Rectangle 10">
            <a:extLst>
              <a:ext uri="{FF2B5EF4-FFF2-40B4-BE49-F238E27FC236}">
                <a16:creationId xmlns:a16="http://schemas.microsoft.com/office/drawing/2014/main" id="{C690D3BE-B324-4656-837D-54AA90528BB4}"/>
              </a:ext>
            </a:extLst>
          </p:cNvPr>
          <p:cNvSpPr/>
          <p:nvPr/>
        </p:nvSpPr>
        <p:spPr>
          <a:xfrm>
            <a:off x="4919737" y="3048973"/>
            <a:ext cx="2446986" cy="523220"/>
          </a:xfrm>
          <a:prstGeom prst="rect">
            <a:avLst/>
          </a:prstGeom>
        </p:spPr>
        <p:txBody>
          <a:bodyPr wrap="square">
            <a:spAutoFit/>
          </a:bodyPr>
          <a:lstStyle/>
          <a:p>
            <a:r>
              <a:rPr lang="en-IN" b="1" dirty="0"/>
              <a:t>External guide:</a:t>
            </a:r>
          </a:p>
          <a:p>
            <a:r>
              <a:rPr lang="en-IN" dirty="0"/>
              <a:t>Mr. Jugal Prajapati</a:t>
            </a:r>
          </a:p>
        </p:txBody>
      </p:sp>
      <p:sp>
        <p:nvSpPr>
          <p:cNvPr id="12" name="Rectangle 11">
            <a:extLst>
              <a:ext uri="{FF2B5EF4-FFF2-40B4-BE49-F238E27FC236}">
                <a16:creationId xmlns:a16="http://schemas.microsoft.com/office/drawing/2014/main" id="{8D26347A-130A-49E9-9B98-B231473FD53F}"/>
              </a:ext>
            </a:extLst>
          </p:cNvPr>
          <p:cNvSpPr/>
          <p:nvPr/>
        </p:nvSpPr>
        <p:spPr>
          <a:xfrm>
            <a:off x="1923890" y="1762224"/>
            <a:ext cx="1425364" cy="523220"/>
          </a:xfrm>
          <a:prstGeom prst="rect">
            <a:avLst/>
          </a:prstGeom>
        </p:spPr>
        <p:txBody>
          <a:bodyPr wrap="square">
            <a:spAutoFit/>
          </a:bodyPr>
          <a:lstStyle/>
          <a:p>
            <a:r>
              <a:rPr lang="en-US" b="1" dirty="0"/>
              <a:t>Group No: 6 </a:t>
            </a:r>
          </a:p>
          <a:p>
            <a:r>
              <a:rPr lang="en-US" b="1" dirty="0"/>
              <a:t>	</a:t>
            </a:r>
            <a:endParaRPr lang="en-US" dirty="0"/>
          </a:p>
        </p:txBody>
      </p:sp>
      <p:cxnSp>
        <p:nvCxnSpPr>
          <p:cNvPr id="13" name="Straight Connector 12">
            <a:extLst>
              <a:ext uri="{FF2B5EF4-FFF2-40B4-BE49-F238E27FC236}">
                <a16:creationId xmlns:a16="http://schemas.microsoft.com/office/drawing/2014/main" id="{B23B813B-4265-436E-8D72-5BAC1602D330}"/>
              </a:ext>
            </a:extLst>
          </p:cNvPr>
          <p:cNvCxnSpPr>
            <a:cxnSpLocks/>
          </p:cNvCxnSpPr>
          <p:nvPr/>
        </p:nvCxnSpPr>
        <p:spPr>
          <a:xfrm>
            <a:off x="4566425" y="1685280"/>
            <a:ext cx="0" cy="954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E2C1AE-638F-497D-BCCE-FE996B4127F0}"/>
              </a:ext>
            </a:extLst>
          </p:cNvPr>
          <p:cNvCxnSpPr>
            <a:cxnSpLocks/>
          </p:cNvCxnSpPr>
          <p:nvPr/>
        </p:nvCxnSpPr>
        <p:spPr>
          <a:xfrm>
            <a:off x="4566425" y="3048974"/>
            <a:ext cx="0" cy="9564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F9FDFD-5FFD-468D-9E74-1BDDCDCCA896}"/>
              </a:ext>
            </a:extLst>
          </p:cNvPr>
          <p:cNvPicPr>
            <a:picLocks noChangeAspect="1"/>
          </p:cNvPicPr>
          <p:nvPr/>
        </p:nvPicPr>
        <p:blipFill>
          <a:blip r:embed="rId3"/>
          <a:stretch>
            <a:fillRect/>
          </a:stretch>
        </p:blipFill>
        <p:spPr>
          <a:xfrm>
            <a:off x="7220110" y="3391107"/>
            <a:ext cx="1285875" cy="1228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694870" y="606650"/>
            <a:ext cx="3754260" cy="607200"/>
          </a:xfrm>
        </p:spPr>
        <p:txBody>
          <a:bodyPr/>
          <a:lstStyle/>
          <a:p>
            <a:r>
              <a:rPr lang="en-US" sz="2400" dirty="0"/>
              <a:t>New System(Agency)</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Agency can register themselves to the system.</a:t>
            </a:r>
          </a:p>
          <a:p>
            <a:r>
              <a:rPr lang="en-US" sz="1600" dirty="0"/>
              <a:t>Agency can login.</a:t>
            </a:r>
          </a:p>
          <a:p>
            <a:r>
              <a:rPr lang="en-US" sz="1600" dirty="0"/>
              <a:t>Agency will share details to the admin.</a:t>
            </a:r>
          </a:p>
          <a:p>
            <a:r>
              <a:rPr lang="en-US" sz="1600" dirty="0"/>
              <a:t>Agency can share booking status to the traveler.</a:t>
            </a:r>
          </a:p>
          <a:p>
            <a:r>
              <a:rPr lang="en-US" sz="1600" dirty="0"/>
              <a:t>Agency can share payment status to the traveler</a:t>
            </a: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a:extLst>
              <a:ext uri="{FF2B5EF4-FFF2-40B4-BE49-F238E27FC236}">
                <a16:creationId xmlns:a16="http://schemas.microsoft.com/office/drawing/2014/main" id="{39B2B481-01BF-4DCE-85DC-910F29FF10DF}"/>
              </a:ext>
            </a:extLst>
          </p:cNvPr>
          <p:cNvPicPr>
            <a:picLocks noChangeAspect="1"/>
          </p:cNvPicPr>
          <p:nvPr/>
        </p:nvPicPr>
        <p:blipFill>
          <a:blip r:embed="rId2"/>
          <a:stretch>
            <a:fillRect/>
          </a:stretch>
        </p:blipFill>
        <p:spPr>
          <a:xfrm>
            <a:off x="7005305" y="3531450"/>
            <a:ext cx="1619250" cy="1114425"/>
          </a:xfrm>
          <a:prstGeom prst="rect">
            <a:avLst/>
          </a:prstGeom>
        </p:spPr>
      </p:pic>
    </p:spTree>
    <p:extLst>
      <p:ext uri="{BB962C8B-B14F-4D97-AF65-F5344CB8AC3E}">
        <p14:creationId xmlns:p14="http://schemas.microsoft.com/office/powerpoint/2010/main" val="90248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169581"/>
            <a:ext cx="2626800" cy="1633344"/>
          </a:xfrm>
          <a:prstGeom prst="rect">
            <a:avLst/>
          </a:prstGeom>
        </p:spPr>
        <p:txBody>
          <a:bodyPr spcFirstLastPara="1" wrap="square" lIns="91425" tIns="91425" rIns="91425" bIns="91425" anchor="b" anchorCtr="0">
            <a:noAutofit/>
          </a:bodyPr>
          <a:lstStyle/>
          <a:p>
            <a:r>
              <a:rPr lang="en" dirty="0"/>
              <a:t>6.</a:t>
            </a:r>
            <a:endParaRPr dirty="0"/>
          </a:p>
          <a:p>
            <a:r>
              <a:rPr lang="en-US" dirty="0"/>
              <a:t>Tools </a:t>
            </a:r>
            <a:br>
              <a:rPr lang="en-US" dirty="0"/>
            </a:br>
            <a:r>
              <a:rPr lang="en-US" dirty="0"/>
              <a:t>&amp;</a:t>
            </a:r>
            <a:br>
              <a:rPr lang="en-US" dirty="0"/>
            </a:br>
            <a:r>
              <a:rPr lang="en-US" dirty="0"/>
              <a:t> Technology</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Tools &amp; Tech. used </a:t>
            </a:r>
          </a:p>
          <a:p>
            <a:pPr marL="0" indent="0"/>
            <a:r>
              <a:rPr lang="en" dirty="0"/>
              <a:t>	in our System……..</a:t>
            </a:r>
            <a:endParaRPr dirty="0"/>
          </a:p>
        </p:txBody>
      </p:sp>
    </p:spTree>
    <p:extLst>
      <p:ext uri="{BB962C8B-B14F-4D97-AF65-F5344CB8AC3E}">
        <p14:creationId xmlns:p14="http://schemas.microsoft.com/office/powerpoint/2010/main" val="19379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5C3-F94B-4010-9E3E-776308BB6AEF}"/>
              </a:ext>
            </a:extLst>
          </p:cNvPr>
          <p:cNvSpPr>
            <a:spLocks noGrp="1"/>
          </p:cNvSpPr>
          <p:nvPr>
            <p:ph type="title"/>
          </p:nvPr>
        </p:nvSpPr>
        <p:spPr>
          <a:xfrm>
            <a:off x="2689797" y="620653"/>
            <a:ext cx="3764406" cy="607200"/>
          </a:xfrm>
        </p:spPr>
        <p:txBody>
          <a:bodyPr/>
          <a:lstStyle/>
          <a:p>
            <a:r>
              <a:rPr lang="en-US" sz="2400" dirty="0"/>
              <a:t>Tools And Technology</a:t>
            </a:r>
            <a:endParaRPr lang="en-IN" sz="2400" dirty="0"/>
          </a:p>
        </p:txBody>
      </p:sp>
      <p:sp>
        <p:nvSpPr>
          <p:cNvPr id="4" name="Slide Number Placeholder 3">
            <a:extLst>
              <a:ext uri="{FF2B5EF4-FFF2-40B4-BE49-F238E27FC236}">
                <a16:creationId xmlns:a16="http://schemas.microsoft.com/office/drawing/2014/main" id="{326A0752-9BFD-4FEB-8CD6-4BB5E17C91C5}"/>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Content Placeholder 2">
            <a:extLst>
              <a:ext uri="{FF2B5EF4-FFF2-40B4-BE49-F238E27FC236}">
                <a16:creationId xmlns:a16="http://schemas.microsoft.com/office/drawing/2014/main" id="{C6A9F533-A64E-45F2-8F33-B4B9E6FC889A}"/>
              </a:ext>
            </a:extLst>
          </p:cNvPr>
          <p:cNvSpPr>
            <a:spLocks noGrp="1"/>
          </p:cNvSpPr>
          <p:nvPr>
            <p:ph type="body" idx="1"/>
          </p:nvPr>
        </p:nvSpPr>
        <p:spPr>
          <a:xfrm>
            <a:off x="903288" y="1445623"/>
            <a:ext cx="7337425" cy="3126377"/>
          </a:xfrm>
        </p:spPr>
        <p:txBody>
          <a:bodyPr>
            <a:noAutofit/>
          </a:bodyPr>
          <a:lstStyle/>
          <a:p>
            <a:r>
              <a:rPr lang="en-US" sz="1600" b="1" dirty="0"/>
              <a:t>Platform:</a:t>
            </a:r>
            <a:endParaRPr lang="en-IN" sz="1600" b="1" dirty="0"/>
          </a:p>
          <a:p>
            <a:pPr lvl="1">
              <a:lnSpc>
                <a:spcPct val="200000"/>
              </a:lnSpc>
            </a:pPr>
            <a:r>
              <a:rPr lang="en-IN" sz="1600" b="1" dirty="0"/>
              <a:t>Front End: </a:t>
            </a:r>
            <a:r>
              <a:rPr lang="en-IN" sz="1600" dirty="0"/>
              <a:t>Django 3.1 (Python)</a:t>
            </a:r>
          </a:p>
          <a:p>
            <a:pPr lvl="1">
              <a:lnSpc>
                <a:spcPct val="200000"/>
              </a:lnSpc>
            </a:pPr>
            <a:r>
              <a:rPr lang="en-IN" sz="1600" b="1" dirty="0"/>
              <a:t>Backend: </a:t>
            </a:r>
            <a:r>
              <a:rPr lang="en-IN" sz="1600" dirty="0"/>
              <a:t>MySQL 5.5</a:t>
            </a:r>
          </a:p>
          <a:p>
            <a:pPr marL="0" indent="0">
              <a:buNone/>
            </a:pPr>
            <a:endParaRPr lang="en-IN" sz="1600" dirty="0"/>
          </a:p>
          <a:p>
            <a:r>
              <a:rPr lang="en-IN" sz="1600" b="1" dirty="0"/>
              <a:t>Other Tools:</a:t>
            </a:r>
          </a:p>
          <a:p>
            <a:pPr lvl="1">
              <a:lnSpc>
                <a:spcPct val="200000"/>
              </a:lnSpc>
            </a:pPr>
            <a:r>
              <a:rPr lang="en-IN" sz="1600" b="1" dirty="0"/>
              <a:t>Presentation tool: </a:t>
            </a:r>
            <a:r>
              <a:rPr lang="en-IN" sz="1600" dirty="0"/>
              <a:t>Microsoft Power Point 2019</a:t>
            </a:r>
          </a:p>
          <a:p>
            <a:pPr lvl="1">
              <a:lnSpc>
                <a:spcPct val="200000"/>
              </a:lnSpc>
            </a:pPr>
            <a:r>
              <a:rPr lang="en-IN" sz="1600" b="1" dirty="0"/>
              <a:t>Drawing tool: </a:t>
            </a:r>
            <a:r>
              <a:rPr lang="en-IN" sz="1600" dirty="0" err="1"/>
              <a:t>Edraw</a:t>
            </a:r>
            <a:r>
              <a:rPr lang="en-IN" sz="1600" dirty="0"/>
              <a:t> Max</a:t>
            </a:r>
          </a:p>
          <a:p>
            <a:pPr marL="457200" lvl="1" indent="0">
              <a:buNone/>
            </a:pPr>
            <a:endParaRPr lang="en-IN" sz="1600" dirty="0"/>
          </a:p>
          <a:p>
            <a:pPr marL="1371600" lvl="3" indent="0">
              <a:buNone/>
            </a:pPr>
            <a:endParaRPr lang="en-IN" sz="1600" dirty="0"/>
          </a:p>
          <a:p>
            <a:pPr marL="1371600" lvl="3" indent="0">
              <a:buNone/>
            </a:pPr>
            <a:endParaRPr lang="en-IN" sz="1600" dirty="0"/>
          </a:p>
        </p:txBody>
      </p:sp>
      <p:pic>
        <p:nvPicPr>
          <p:cNvPr id="6" name="Picture 5">
            <a:extLst>
              <a:ext uri="{FF2B5EF4-FFF2-40B4-BE49-F238E27FC236}">
                <a16:creationId xmlns:a16="http://schemas.microsoft.com/office/drawing/2014/main" id="{343048CC-AA25-43A1-BA57-5595196505B5}"/>
              </a:ext>
            </a:extLst>
          </p:cNvPr>
          <p:cNvPicPr>
            <a:picLocks noChangeAspect="1"/>
          </p:cNvPicPr>
          <p:nvPr/>
        </p:nvPicPr>
        <p:blipFill>
          <a:blip r:embed="rId2"/>
          <a:stretch>
            <a:fillRect/>
          </a:stretch>
        </p:blipFill>
        <p:spPr>
          <a:xfrm>
            <a:off x="5199016" y="1510461"/>
            <a:ext cx="801189" cy="729044"/>
          </a:xfrm>
          <a:prstGeom prst="rect">
            <a:avLst/>
          </a:prstGeom>
        </p:spPr>
      </p:pic>
      <p:pic>
        <p:nvPicPr>
          <p:cNvPr id="7" name="Picture 6">
            <a:extLst>
              <a:ext uri="{FF2B5EF4-FFF2-40B4-BE49-F238E27FC236}">
                <a16:creationId xmlns:a16="http://schemas.microsoft.com/office/drawing/2014/main" id="{9DE5C866-378E-4A5D-BAAD-504E8E13A82F}"/>
              </a:ext>
            </a:extLst>
          </p:cNvPr>
          <p:cNvPicPr>
            <a:picLocks noChangeAspect="1"/>
          </p:cNvPicPr>
          <p:nvPr/>
        </p:nvPicPr>
        <p:blipFill>
          <a:blip r:embed="rId3"/>
          <a:stretch>
            <a:fillRect/>
          </a:stretch>
        </p:blipFill>
        <p:spPr>
          <a:xfrm>
            <a:off x="5199015" y="2297677"/>
            <a:ext cx="801189" cy="729044"/>
          </a:xfrm>
          <a:prstGeom prst="rect">
            <a:avLst/>
          </a:prstGeom>
        </p:spPr>
      </p:pic>
      <p:pic>
        <p:nvPicPr>
          <p:cNvPr id="8" name="Picture 7">
            <a:extLst>
              <a:ext uri="{FF2B5EF4-FFF2-40B4-BE49-F238E27FC236}">
                <a16:creationId xmlns:a16="http://schemas.microsoft.com/office/drawing/2014/main" id="{E90A701F-0B70-4BAD-B905-B2C78EE979E5}"/>
              </a:ext>
            </a:extLst>
          </p:cNvPr>
          <p:cNvPicPr>
            <a:picLocks noChangeAspect="1"/>
          </p:cNvPicPr>
          <p:nvPr/>
        </p:nvPicPr>
        <p:blipFill>
          <a:blip r:embed="rId4"/>
          <a:stretch>
            <a:fillRect/>
          </a:stretch>
        </p:blipFill>
        <p:spPr>
          <a:xfrm>
            <a:off x="6440338" y="3064672"/>
            <a:ext cx="801189" cy="729044"/>
          </a:xfrm>
          <a:prstGeom prst="rect">
            <a:avLst/>
          </a:prstGeom>
        </p:spPr>
      </p:pic>
      <p:pic>
        <p:nvPicPr>
          <p:cNvPr id="9" name="Picture 8">
            <a:extLst>
              <a:ext uri="{FF2B5EF4-FFF2-40B4-BE49-F238E27FC236}">
                <a16:creationId xmlns:a16="http://schemas.microsoft.com/office/drawing/2014/main" id="{C6C337CB-7909-4C03-93B0-70A2AC9F09AA}"/>
              </a:ext>
            </a:extLst>
          </p:cNvPr>
          <p:cNvPicPr>
            <a:picLocks noChangeAspect="1"/>
          </p:cNvPicPr>
          <p:nvPr/>
        </p:nvPicPr>
        <p:blipFill>
          <a:blip r:embed="rId5"/>
          <a:stretch>
            <a:fillRect/>
          </a:stretch>
        </p:blipFill>
        <p:spPr>
          <a:xfrm>
            <a:off x="6440339" y="3867591"/>
            <a:ext cx="801188" cy="729044"/>
          </a:xfrm>
          <a:prstGeom prst="rect">
            <a:avLst/>
          </a:prstGeom>
        </p:spPr>
      </p:pic>
    </p:spTree>
    <p:extLst>
      <p:ext uri="{BB962C8B-B14F-4D97-AF65-F5344CB8AC3E}">
        <p14:creationId xmlns:p14="http://schemas.microsoft.com/office/powerpoint/2010/main" val="61588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7.</a:t>
            </a:r>
            <a:endParaRPr dirty="0"/>
          </a:p>
          <a:p>
            <a:r>
              <a:rPr lang="en-US" dirty="0"/>
              <a:t>Data Flow Diagram</a:t>
            </a:r>
            <a:endParaRPr dirty="0"/>
          </a:p>
        </p:txBody>
      </p:sp>
      <p:sp>
        <p:nvSpPr>
          <p:cNvPr id="6" name="Google Shape;117;p17">
            <a:extLst>
              <a:ext uri="{FF2B5EF4-FFF2-40B4-BE49-F238E27FC236}">
                <a16:creationId xmlns:a16="http://schemas.microsoft.com/office/drawing/2014/main" id="{75515134-667F-4C80-BE90-36EEE1031C71}"/>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The DFDs </a:t>
            </a:r>
          </a:p>
          <a:p>
            <a:pPr marL="0" indent="0" algn="l"/>
            <a:r>
              <a:rPr lang="en" dirty="0"/>
              <a:t>	used in </a:t>
            </a:r>
          </a:p>
          <a:p>
            <a:pPr marL="0" indent="0" algn="l"/>
            <a:r>
              <a:rPr lang="en" dirty="0"/>
              <a:t> 	     our system……..</a:t>
            </a:r>
            <a:endParaRPr dirty="0"/>
          </a:p>
        </p:txBody>
      </p:sp>
    </p:spTree>
    <p:extLst>
      <p:ext uri="{BB962C8B-B14F-4D97-AF65-F5344CB8AC3E}">
        <p14:creationId xmlns:p14="http://schemas.microsoft.com/office/powerpoint/2010/main" val="14890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US" dirty="0"/>
              <a:t>Context</a:t>
            </a:r>
            <a:br>
              <a:rPr lang="en-US" dirty="0"/>
            </a:br>
            <a:r>
              <a:rPr lang="en-US" dirty="0"/>
              <a:t> Level</a:t>
            </a:r>
            <a:br>
              <a:rPr lang="en-US" dirty="0"/>
            </a:br>
            <a:r>
              <a:rPr lang="en-US" dirty="0"/>
              <a:t>DFD</a:t>
            </a:r>
            <a:endParaRPr dirty="0"/>
          </a:p>
        </p:txBody>
      </p:sp>
    </p:spTree>
    <p:extLst>
      <p:ext uri="{BB962C8B-B14F-4D97-AF65-F5344CB8AC3E}">
        <p14:creationId xmlns:p14="http://schemas.microsoft.com/office/powerpoint/2010/main" val="240529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3" name="Google Shape;203;p27"/>
          <p:cNvSpPr txBox="1">
            <a:spLocks noGrp="1"/>
          </p:cNvSpPr>
          <p:nvPr>
            <p:ph type="sldNum" idx="12"/>
          </p:nvPr>
        </p:nvSpPr>
        <p:spPr>
          <a:xfrm>
            <a:off x="0" y="4894650"/>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25</a:t>
            </a:fld>
            <a:endParaRPr/>
          </a:p>
        </p:txBody>
      </p:sp>
      <p:pic>
        <p:nvPicPr>
          <p:cNvPr id="3" name="Picture 2">
            <a:extLst>
              <a:ext uri="{FF2B5EF4-FFF2-40B4-BE49-F238E27FC236}">
                <a16:creationId xmlns:a16="http://schemas.microsoft.com/office/drawing/2014/main" id="{C170DD5C-F3F5-4527-86F6-CBD44EDC460B}"/>
              </a:ext>
            </a:extLst>
          </p:cNvPr>
          <p:cNvPicPr>
            <a:picLocks noChangeAspect="1"/>
          </p:cNvPicPr>
          <p:nvPr/>
        </p:nvPicPr>
        <p:blipFill>
          <a:blip r:embed="rId3"/>
          <a:stretch>
            <a:fillRect/>
          </a:stretch>
        </p:blipFill>
        <p:spPr>
          <a:xfrm>
            <a:off x="0" y="-157654"/>
            <a:ext cx="9249103" cy="5423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endParaRPr dirty="0"/>
          </a:p>
          <a:p>
            <a:r>
              <a:rPr lang="en-US" dirty="0"/>
              <a:t>Level 1</a:t>
            </a:r>
            <a:br>
              <a:rPr lang="en-US" dirty="0"/>
            </a:br>
            <a:r>
              <a:rPr lang="en-US" dirty="0"/>
              <a:t>DFD</a:t>
            </a:r>
            <a:endParaRPr dirty="0"/>
          </a:p>
        </p:txBody>
      </p:sp>
    </p:spTree>
    <p:extLst>
      <p:ext uri="{BB962C8B-B14F-4D97-AF65-F5344CB8AC3E}">
        <p14:creationId xmlns:p14="http://schemas.microsoft.com/office/powerpoint/2010/main" val="341577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4ED11F4A-01F6-4490-A348-19BB41D99E01}"/>
              </a:ext>
            </a:extLst>
          </p:cNvPr>
          <p:cNvPicPr>
            <a:picLocks noChangeAspect="1"/>
          </p:cNvPicPr>
          <p:nvPr/>
        </p:nvPicPr>
        <p:blipFill>
          <a:blip r:embed="rId3"/>
          <a:stretch>
            <a:fillRect/>
          </a:stretch>
        </p:blipFill>
        <p:spPr>
          <a:xfrm>
            <a:off x="1003852" y="0"/>
            <a:ext cx="697727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Login(2.0)</a:t>
            </a:r>
            <a:endParaRPr dirty="0"/>
          </a:p>
        </p:txBody>
      </p:sp>
    </p:spTree>
    <p:extLst>
      <p:ext uri="{BB962C8B-B14F-4D97-AF65-F5344CB8AC3E}">
        <p14:creationId xmlns:p14="http://schemas.microsoft.com/office/powerpoint/2010/main" val="411318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F2FB9BA6-4B8D-4C5A-B6F2-29DF7D1B139B}"/>
              </a:ext>
            </a:extLst>
          </p:cNvPr>
          <p:cNvPicPr>
            <a:picLocks noChangeAspect="1"/>
          </p:cNvPicPr>
          <p:nvPr/>
        </p:nvPicPr>
        <p:blipFill rotWithShape="1">
          <a:blip r:embed="rId3"/>
          <a:srcRect l="16304" r="16087"/>
          <a:stretch/>
        </p:blipFill>
        <p:spPr>
          <a:xfrm>
            <a:off x="0" y="0"/>
            <a:ext cx="9144000" cy="5143500"/>
          </a:xfrm>
          <a:prstGeom prst="rect">
            <a:avLst/>
          </a:prstGeom>
        </p:spPr>
      </p:pic>
    </p:spTree>
    <p:extLst>
      <p:ext uri="{BB962C8B-B14F-4D97-AF65-F5344CB8AC3E}">
        <p14:creationId xmlns:p14="http://schemas.microsoft.com/office/powerpoint/2010/main" val="43755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10" name="Google Shape;110;p16" descr="photo-1434030216411-0b793f4b4173.jpg"/>
          <p:cNvPicPr preferRelativeResize="0"/>
          <p:nvPr/>
        </p:nvPicPr>
        <p:blipFill>
          <a:blip r:embed="rId3">
            <a:alphaModFix/>
          </a:blip>
          <a:stretch>
            <a:fillRect/>
          </a:stretch>
        </p:blipFill>
        <p:spPr>
          <a:xfrm>
            <a:off x="5441289" y="613900"/>
            <a:ext cx="1246591" cy="1002251"/>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111" name="Google Shape;111;p16"/>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F2C9B68B-2B55-425D-986C-A59C98ACAAEA}"/>
              </a:ext>
            </a:extLst>
          </p:cNvPr>
          <p:cNvSpPr txBox="1"/>
          <p:nvPr/>
        </p:nvSpPr>
        <p:spPr>
          <a:xfrm>
            <a:off x="3370521" y="932037"/>
            <a:ext cx="2402959" cy="461665"/>
          </a:xfrm>
          <a:prstGeom prst="rect">
            <a:avLst/>
          </a:prstGeom>
          <a:noFill/>
        </p:spPr>
        <p:txBody>
          <a:bodyPr wrap="square" rtlCol="0">
            <a:spAutoFit/>
          </a:bodyPr>
          <a:lstStyle/>
          <a:p>
            <a:pPr algn="ctr"/>
            <a:r>
              <a:rPr lang="en-US" sz="2400" dirty="0">
                <a:latin typeface="Vidaloka" panose="020B0604020202020204" charset="0"/>
              </a:rPr>
              <a:t>INDEX</a:t>
            </a:r>
            <a:endParaRPr lang="en-IN" sz="2400" dirty="0">
              <a:latin typeface="Vidaloka" panose="020B0604020202020204" charset="0"/>
            </a:endParaRPr>
          </a:p>
        </p:txBody>
      </p:sp>
      <p:pic>
        <p:nvPicPr>
          <p:cNvPr id="3" name="Google Shape;110;p16" descr="photo-1434030216411-0b793f4b4173.jpg">
            <a:extLst>
              <a:ext uri="{FF2B5EF4-FFF2-40B4-BE49-F238E27FC236}">
                <a16:creationId xmlns:a16="http://schemas.microsoft.com/office/drawing/2014/main" id="{F0A3D879-F221-4A8E-B7E6-D42D4131F3DA}"/>
              </a:ext>
            </a:extLst>
          </p:cNvPr>
          <p:cNvPicPr preferRelativeResize="0"/>
          <p:nvPr/>
        </p:nvPicPr>
        <p:blipFill>
          <a:blip r:embed="rId3">
            <a:alphaModFix/>
          </a:blip>
          <a:stretch>
            <a:fillRect/>
          </a:stretch>
        </p:blipFill>
        <p:spPr>
          <a:xfrm>
            <a:off x="2456120" y="613900"/>
            <a:ext cx="1246591" cy="1002250"/>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9" name="Content Placeholder 2">
            <a:extLst>
              <a:ext uri="{FF2B5EF4-FFF2-40B4-BE49-F238E27FC236}">
                <a16:creationId xmlns:a16="http://schemas.microsoft.com/office/drawing/2014/main" id="{637AA315-A114-4770-8236-B6D578115E51}"/>
              </a:ext>
            </a:extLst>
          </p:cNvPr>
          <p:cNvSpPr txBox="1">
            <a:spLocks/>
          </p:cNvSpPr>
          <p:nvPr/>
        </p:nvSpPr>
        <p:spPr>
          <a:xfrm>
            <a:off x="2456120" y="1936964"/>
            <a:ext cx="4926901" cy="2708910"/>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4" action="ppaction://hlinksldjump">
                  <a:extLst>
                    <a:ext uri="{A12FA001-AC4F-418D-AE19-62706E023703}">
                      <ahyp:hlinkClr xmlns:ahyp="http://schemas.microsoft.com/office/drawing/2018/hyperlinkcolor" val="tx"/>
                    </a:ext>
                  </a:extLst>
                </a:hlinkClick>
              </a:rPr>
              <a:t>COMPANY INTRODUCTION</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INTRODUCTION OF THE PROJECT</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6" action="ppaction://hlinksldjump">
                  <a:extLst>
                    <a:ext uri="{A12FA001-AC4F-418D-AE19-62706E023703}">
                      <ahyp:hlinkClr xmlns:ahyp="http://schemas.microsoft.com/office/drawing/2018/hyperlinkcolor" val="tx"/>
                    </a:ext>
                  </a:extLst>
                </a:hlinkClick>
              </a:rPr>
              <a:t>REQUIREMENT GATHERING</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7" action="ppaction://hlinksldjump">
                  <a:extLst>
                    <a:ext uri="{A12FA001-AC4F-418D-AE19-62706E023703}">
                      <ahyp:hlinkClr xmlns:ahyp="http://schemas.microsoft.com/office/drawing/2018/hyperlinkcolor" val="tx"/>
                    </a:ext>
                  </a:extLst>
                </a:hlinkClick>
              </a:rPr>
              <a:t>EXISTING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8" action="ppaction://hlinksldjump">
                  <a:extLst>
                    <a:ext uri="{A12FA001-AC4F-418D-AE19-62706E023703}">
                      <ahyp:hlinkClr xmlns:ahyp="http://schemas.microsoft.com/office/drawing/2018/hyperlinkcolor" val="tx"/>
                    </a:ext>
                  </a:extLst>
                </a:hlinkClick>
              </a:rPr>
              <a:t>NEW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sz="1600" b="1" dirty="0">
                <a:solidFill>
                  <a:srgbClr val="00B0F0"/>
                </a:solidFill>
                <a:latin typeface="Tinos" panose="020B0604020202020204" charset="0"/>
                <a:ea typeface="Tinos" panose="020B0604020202020204" charset="0"/>
                <a:cs typeface="Tinos" panose="020B0604020202020204" charset="0"/>
                <a:hlinkClick r:id="rId9" action="ppaction://hlinksldjump">
                  <a:extLst>
                    <a:ext uri="{A12FA001-AC4F-418D-AE19-62706E023703}">
                      <ahyp:hlinkClr xmlns:ahyp="http://schemas.microsoft.com/office/drawing/2018/hyperlinkcolor" val="tx"/>
                    </a:ext>
                  </a:extLst>
                </a:hlinkClick>
              </a:rPr>
              <a:t>TOOLS AND TECHNOLOGY</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0" action="ppaction://hlinksldjump">
                  <a:extLst>
                    <a:ext uri="{A12FA001-AC4F-418D-AE19-62706E023703}">
                      <ahyp:hlinkClr xmlns:ahyp="http://schemas.microsoft.com/office/drawing/2018/hyperlinkcolor" val="tx"/>
                    </a:ext>
                  </a:extLst>
                </a:hlinkClick>
              </a:rPr>
              <a:t>CONTEXT LEVEL</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1" action="ppaction://hlinksldjump">
                  <a:extLst>
                    <a:ext uri="{A12FA001-AC4F-418D-AE19-62706E023703}">
                      <ahyp:hlinkClr xmlns:ahyp="http://schemas.microsoft.com/office/drawing/2018/hyperlinkcolor" val="tx"/>
                    </a:ext>
                  </a:extLst>
                </a:hlinkClick>
              </a:rPr>
              <a:t>LEVEL 1</a:t>
            </a:r>
            <a:endParaRPr lang="en-IN" sz="1600" b="1" dirty="0">
              <a:solidFill>
                <a:srgbClr val="00B0F0"/>
              </a:solidFill>
              <a:latin typeface="Tinos" panose="020B0604020202020204" charset="0"/>
              <a:ea typeface="Tinos" panose="020B0604020202020204" charset="0"/>
              <a:cs typeface="Tinos" panose="020B0604020202020204" charset="0"/>
            </a:endParaRPr>
          </a:p>
        </p:txBody>
      </p:sp>
      <p:pic>
        <p:nvPicPr>
          <p:cNvPr id="4" name="Picture 3">
            <a:extLst>
              <a:ext uri="{FF2B5EF4-FFF2-40B4-BE49-F238E27FC236}">
                <a16:creationId xmlns:a16="http://schemas.microsoft.com/office/drawing/2014/main" id="{DCDE003D-E52E-426C-9586-35089015B792}"/>
              </a:ext>
            </a:extLst>
          </p:cNvPr>
          <p:cNvPicPr>
            <a:picLocks noChangeAspect="1"/>
          </p:cNvPicPr>
          <p:nvPr/>
        </p:nvPicPr>
        <p:blipFill>
          <a:blip r:embed="rId12"/>
          <a:stretch>
            <a:fillRect/>
          </a:stretch>
        </p:blipFill>
        <p:spPr>
          <a:xfrm>
            <a:off x="7011643" y="3540975"/>
            <a:ext cx="1581150" cy="110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Hotel(3.0)</a:t>
            </a:r>
            <a:endParaRPr dirty="0"/>
          </a:p>
        </p:txBody>
      </p:sp>
    </p:spTree>
    <p:extLst>
      <p:ext uri="{BB962C8B-B14F-4D97-AF65-F5344CB8AC3E}">
        <p14:creationId xmlns:p14="http://schemas.microsoft.com/office/powerpoint/2010/main" val="191593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AE6C6BEA-4111-4AA9-8726-5B2B18BE93B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9205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Agency(4.0)</a:t>
            </a:r>
            <a:endParaRPr dirty="0"/>
          </a:p>
        </p:txBody>
      </p:sp>
    </p:spTree>
    <p:extLst>
      <p:ext uri="{BB962C8B-B14F-4D97-AF65-F5344CB8AC3E}">
        <p14:creationId xmlns:p14="http://schemas.microsoft.com/office/powerpoint/2010/main" val="210891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9350DDCD-7E67-4B48-8197-43F496D4A29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3021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Packages(5.0)</a:t>
            </a:r>
            <a:endParaRPr dirty="0"/>
          </a:p>
        </p:txBody>
      </p:sp>
    </p:spTree>
    <p:extLst>
      <p:ext uri="{BB962C8B-B14F-4D97-AF65-F5344CB8AC3E}">
        <p14:creationId xmlns:p14="http://schemas.microsoft.com/office/powerpoint/2010/main" val="2379261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0B5FCB72-A625-4235-8604-D6E532B0EC99}"/>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69121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Booking(6.0)</a:t>
            </a:r>
            <a:endParaRPr dirty="0"/>
          </a:p>
        </p:txBody>
      </p:sp>
    </p:spTree>
    <p:extLst>
      <p:ext uri="{BB962C8B-B14F-4D97-AF65-F5344CB8AC3E}">
        <p14:creationId xmlns:p14="http://schemas.microsoft.com/office/powerpoint/2010/main" val="893552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0EE36BE4-B817-4E20-936E-FA00978FA3F4}"/>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493331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Payment(7.0)</a:t>
            </a:r>
            <a:endParaRPr dirty="0"/>
          </a:p>
        </p:txBody>
      </p:sp>
    </p:spTree>
    <p:extLst>
      <p:ext uri="{BB962C8B-B14F-4D97-AF65-F5344CB8AC3E}">
        <p14:creationId xmlns:p14="http://schemas.microsoft.com/office/powerpoint/2010/main" val="60720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C5EA4867-B7DC-4A30-A438-5F15641B6D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28665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1.</a:t>
            </a:r>
            <a:endParaRPr dirty="0"/>
          </a:p>
          <a:p>
            <a:r>
              <a:rPr lang="en-IN" dirty="0"/>
              <a:t>Company</a:t>
            </a:r>
            <a:r>
              <a:rPr lang="en" dirty="0"/>
              <a:t> Introduction</a:t>
            </a:r>
            <a:endParaRPr dirty="0"/>
          </a:p>
        </p:txBody>
      </p:sp>
      <p:sp>
        <p:nvSpPr>
          <p:cNvPr id="117" name="Google Shape;117;p17"/>
          <p:cNvSpPr txBox="1">
            <a:spLocks noGrp="1"/>
          </p:cNvSpPr>
          <p:nvPr>
            <p:ph type="subTitle" idx="1"/>
          </p:nvPr>
        </p:nvSpPr>
        <p:spPr>
          <a:xfrm>
            <a:off x="3258675" y="3068654"/>
            <a:ext cx="2626800" cy="784800"/>
          </a:xfrm>
          <a:prstGeom prst="rect">
            <a:avLst/>
          </a:prstGeom>
        </p:spPr>
        <p:txBody>
          <a:bodyPr spcFirstLastPara="1" wrap="square" lIns="91425" tIns="91425" rIns="91425" bIns="91425" anchor="t" anchorCtr="0">
            <a:noAutofit/>
          </a:bodyPr>
          <a:lstStyle/>
          <a:p>
            <a:pPr marL="0" indent="0"/>
            <a:r>
              <a:rPr lang="en" dirty="0"/>
              <a:t>Aarnik </a:t>
            </a:r>
          </a:p>
          <a:p>
            <a:pPr marL="0" indent="0"/>
            <a:r>
              <a:rPr lang="en" dirty="0"/>
              <a:t>	Technology……..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Complaint(8.0)</a:t>
            </a:r>
            <a:endParaRPr dirty="0"/>
          </a:p>
        </p:txBody>
      </p:sp>
    </p:spTree>
    <p:extLst>
      <p:ext uri="{BB962C8B-B14F-4D97-AF65-F5344CB8AC3E}">
        <p14:creationId xmlns:p14="http://schemas.microsoft.com/office/powerpoint/2010/main" val="2595332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DFFB93BC-1470-4526-B3F8-03281702C91E}"/>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132641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Feedback(9.0)</a:t>
            </a:r>
            <a:endParaRPr dirty="0"/>
          </a:p>
        </p:txBody>
      </p:sp>
    </p:spTree>
    <p:extLst>
      <p:ext uri="{BB962C8B-B14F-4D97-AF65-F5344CB8AC3E}">
        <p14:creationId xmlns:p14="http://schemas.microsoft.com/office/powerpoint/2010/main" val="413454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B14257A-01BC-412F-BFB3-DBD8564678A9}"/>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336127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324396"/>
            <a:ext cx="2626800" cy="1500899"/>
          </a:xfrm>
        </p:spPr>
        <p:txBody>
          <a:bodyPr/>
          <a:lstStyle/>
          <a:p>
            <a:br>
              <a:rPr lang="en-US" dirty="0"/>
            </a:br>
            <a:r>
              <a:rPr lang="en-US" dirty="0"/>
              <a:t>8.</a:t>
            </a:r>
            <a:br>
              <a:rPr lang="en-US" dirty="0"/>
            </a:br>
            <a:r>
              <a:rPr lang="en-US" dirty="0"/>
              <a:t>Entity Relationship Diagram</a:t>
            </a:r>
          </a:p>
        </p:txBody>
      </p:sp>
      <p:sp>
        <p:nvSpPr>
          <p:cNvPr id="3" name="Google Shape;117;p17">
            <a:extLst>
              <a:ext uri="{FF2B5EF4-FFF2-40B4-BE49-F238E27FC236}">
                <a16:creationId xmlns:a16="http://schemas.microsoft.com/office/drawing/2014/main" id="{98FBDF59-DCBC-424B-AE12-F97FE159BD54}"/>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This is the </a:t>
            </a:r>
          </a:p>
          <a:p>
            <a:pPr marL="0" indent="0" algn="l"/>
            <a:r>
              <a:rPr lang="en" dirty="0"/>
              <a:t>	ERD of our </a:t>
            </a:r>
          </a:p>
          <a:p>
            <a:pPr marL="0" indent="0" algn="l"/>
            <a:r>
              <a:rPr lang="en" dirty="0"/>
              <a:t>	      system……..</a:t>
            </a:r>
            <a:endParaRPr dirty="0"/>
          </a:p>
        </p:txBody>
      </p:sp>
    </p:spTree>
    <p:extLst>
      <p:ext uri="{BB962C8B-B14F-4D97-AF65-F5344CB8AC3E}">
        <p14:creationId xmlns:p14="http://schemas.microsoft.com/office/powerpoint/2010/main" val="382368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9FE2658-6A87-4735-88C5-B8328F8BCA2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2488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411950"/>
            <a:ext cx="2626800" cy="1159800"/>
          </a:xfrm>
        </p:spPr>
        <p:txBody>
          <a:bodyPr/>
          <a:lstStyle/>
          <a:p>
            <a:r>
              <a:rPr lang="en-US" dirty="0"/>
              <a:t>9.</a:t>
            </a:r>
            <a:br>
              <a:rPr lang="en-US" dirty="0"/>
            </a:br>
            <a:r>
              <a:rPr lang="en-US" dirty="0"/>
              <a:t>Data </a:t>
            </a:r>
            <a:br>
              <a:rPr lang="en-US" dirty="0"/>
            </a:br>
            <a:r>
              <a:rPr lang="en-US" dirty="0"/>
              <a:t>Dictionary</a:t>
            </a:r>
          </a:p>
        </p:txBody>
      </p:sp>
      <p:sp>
        <p:nvSpPr>
          <p:cNvPr id="3" name="Google Shape;117;p17">
            <a:extLst>
              <a:ext uri="{FF2B5EF4-FFF2-40B4-BE49-F238E27FC236}">
                <a16:creationId xmlns:a16="http://schemas.microsoft.com/office/drawing/2014/main" id="{5259EA21-71D1-40D6-81E4-A8245555D966}"/>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In the DD, </a:t>
            </a:r>
          </a:p>
          <a:p>
            <a:pPr marL="0" indent="0" algn="l"/>
            <a:r>
              <a:rPr lang="en" dirty="0"/>
              <a:t>	you will see……..</a:t>
            </a:r>
            <a:endParaRPr dirty="0"/>
          </a:p>
        </p:txBody>
      </p:sp>
    </p:spTree>
    <p:extLst>
      <p:ext uri="{BB962C8B-B14F-4D97-AF65-F5344CB8AC3E}">
        <p14:creationId xmlns:p14="http://schemas.microsoft.com/office/powerpoint/2010/main" val="1017447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47</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353943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2" action="ppaction://hlinksldjump"/>
              </a:rPr>
              <a:t>User_Mst_Table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3" action="ppaction://hlinksldjump"/>
              </a:rPr>
              <a:t>Hotel_Mst_Table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4" action="ppaction://hlinksldjump"/>
              </a:rPr>
              <a:t>Agency_Mst_Table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chemeClr val="tx1"/>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Booking_Mst_Table</a:t>
            </a:r>
            <a:endParaRPr lang="en-IN" b="1" u="sng" dirty="0">
              <a:solidFill>
                <a:schemeClr val="tx1"/>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err="1">
                <a:solidFill>
                  <a:srgbClr val="00B0F0"/>
                </a:solidFill>
                <a:latin typeface="Tinos" panose="020B0604020202020204" charset="0"/>
                <a:ea typeface="Tinos" panose="020B0604020202020204" charset="0"/>
                <a:cs typeface="Tinos" panose="020B0604020202020204" charset="0"/>
                <a:hlinkClick r:id="rId6" action="ppaction://hlinksldjump"/>
              </a:rPr>
              <a:t>Packages_Mst_Table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7" action="ppaction://hlinksldjump"/>
              </a:rPr>
              <a:t>Payment_Mst_Table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8" action="ppaction://hlinksldjump"/>
              </a:rPr>
              <a:t>Complaint_Mst_Table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9" action="ppaction://hlinksldjump"/>
              </a:rPr>
              <a:t>Feedback_Mst_Table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0" action="ppaction://hlinksldjump"/>
              </a:rPr>
              <a:t>State_Table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1" action="ppaction://hlinksldjump"/>
              </a:rPr>
              <a:t>City_Table</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Dictionaries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2"/>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4093874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13" y="765313"/>
            <a:ext cx="7396374" cy="743213"/>
          </a:xfrm>
        </p:spPr>
        <p:txBody>
          <a:bodyPr/>
          <a:lstStyle/>
          <a:p>
            <a:pPr algn="l"/>
            <a:r>
              <a:rPr lang="en-US" dirty="0">
                <a:solidFill>
                  <a:schemeClr val="tx1"/>
                </a:solidFill>
              </a:rPr>
              <a:t>Table name : </a:t>
            </a:r>
            <a:r>
              <a:rPr lang="en-US" dirty="0" err="1">
                <a:solidFill>
                  <a:schemeClr val="tx1"/>
                </a:solidFill>
              </a:rPr>
              <a:t>User_Mst_Table</a:t>
            </a:r>
            <a:br>
              <a:rPr lang="en-US" dirty="0">
                <a:solidFill>
                  <a:schemeClr val="tx1"/>
                </a:solidFill>
              </a:rPr>
            </a:br>
            <a:r>
              <a:rPr lang="en-US" dirty="0">
                <a:solidFill>
                  <a:schemeClr val="tx1"/>
                </a:solidFill>
              </a:rPr>
              <a:t>Table Description : contain all the login details of the Admin and Traveler</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080028909"/>
              </p:ext>
            </p:extLst>
          </p:nvPr>
        </p:nvGraphicFramePr>
        <p:xfrm>
          <a:off x="543340" y="1657706"/>
          <a:ext cx="8054009" cy="2838988"/>
        </p:xfrm>
        <a:graphic>
          <a:graphicData uri="http://schemas.openxmlformats.org/drawingml/2006/table">
            <a:tbl>
              <a:tblPr firstRow="1" bandRow="1">
                <a:tableStyleId>{284E427A-3D55-4303-BF80-6455036E1DE7}</a:tableStyleId>
              </a:tblPr>
              <a:tblGrid>
                <a:gridCol w="1291746">
                  <a:extLst>
                    <a:ext uri="{9D8B030D-6E8A-4147-A177-3AD203B41FA5}">
                      <a16:colId xmlns:a16="http://schemas.microsoft.com/office/drawing/2014/main" val="20000"/>
                    </a:ext>
                  </a:extLst>
                </a:gridCol>
                <a:gridCol w="888218">
                  <a:extLst>
                    <a:ext uri="{9D8B030D-6E8A-4147-A177-3AD203B41FA5}">
                      <a16:colId xmlns:a16="http://schemas.microsoft.com/office/drawing/2014/main" val="20001"/>
                    </a:ext>
                  </a:extLst>
                </a:gridCol>
                <a:gridCol w="785999">
                  <a:extLst>
                    <a:ext uri="{9D8B030D-6E8A-4147-A177-3AD203B41FA5}">
                      <a16:colId xmlns:a16="http://schemas.microsoft.com/office/drawing/2014/main" val="20002"/>
                    </a:ext>
                  </a:extLst>
                </a:gridCol>
                <a:gridCol w="1585944">
                  <a:extLst>
                    <a:ext uri="{9D8B030D-6E8A-4147-A177-3AD203B41FA5}">
                      <a16:colId xmlns:a16="http://schemas.microsoft.com/office/drawing/2014/main" val="20003"/>
                    </a:ext>
                  </a:extLst>
                </a:gridCol>
                <a:gridCol w="3502102">
                  <a:extLst>
                    <a:ext uri="{9D8B030D-6E8A-4147-A177-3AD203B41FA5}">
                      <a16:colId xmlns:a16="http://schemas.microsoft.com/office/drawing/2014/main" val="20004"/>
                    </a:ext>
                  </a:extLst>
                </a:gridCol>
              </a:tblGrid>
              <a:tr h="272547">
                <a:tc>
                  <a:txBody>
                    <a:bodyPr/>
                    <a:lstStyle/>
                    <a:p>
                      <a:r>
                        <a:rPr lang="en-US" dirty="0"/>
                        <a:t>Field name</a:t>
                      </a:r>
                    </a:p>
                  </a:txBody>
                  <a:tcPr/>
                </a:tc>
                <a:tc>
                  <a:txBody>
                    <a:bodyPr/>
                    <a:lstStyle/>
                    <a:p>
                      <a:r>
                        <a:rPr lang="en-US" dirty="0"/>
                        <a:t>Data type </a:t>
                      </a:r>
                    </a:p>
                  </a:txBody>
                  <a:tcPr/>
                </a:tc>
                <a:tc>
                  <a:txBody>
                    <a:bodyPr/>
                    <a:lstStyle/>
                    <a:p>
                      <a:r>
                        <a:rPr lang="en-US" dirty="0"/>
                        <a:t>Size</a:t>
                      </a:r>
                    </a:p>
                  </a:txBody>
                  <a:tcPr/>
                </a:tc>
                <a:tc>
                  <a:txBody>
                    <a:bodyPr/>
                    <a:lstStyle/>
                    <a:p>
                      <a:r>
                        <a:rPr lang="en-US" dirty="0"/>
                        <a:t>Constraint</a:t>
                      </a:r>
                    </a:p>
                  </a:txBody>
                  <a:tcPr/>
                </a:tc>
                <a:tc>
                  <a:txBody>
                    <a:bodyPr/>
                    <a:lstStyle/>
                    <a:p>
                      <a:r>
                        <a:rPr lang="en-US" dirty="0"/>
                        <a:t>Description</a:t>
                      </a:r>
                    </a:p>
                  </a:txBody>
                  <a:tcPr/>
                </a:tc>
                <a:extLst>
                  <a:ext uri="{0D108BD9-81ED-4DB2-BD59-A6C34878D82A}">
                    <a16:rowId xmlns:a16="http://schemas.microsoft.com/office/drawing/2014/main" val="10000"/>
                  </a:ext>
                </a:extLst>
              </a:tr>
              <a:tr h="304341">
                <a:tc>
                  <a:txBody>
                    <a:bodyPr/>
                    <a:lstStyle/>
                    <a:p>
                      <a:r>
                        <a:rPr lang="en-US" dirty="0" err="1">
                          <a:solidFill>
                            <a:schemeClr val="tx2">
                              <a:lumMod val="10000"/>
                            </a:schemeClr>
                          </a:solidFill>
                        </a:rPr>
                        <a:t>User_id</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5</a:t>
                      </a:r>
                    </a:p>
                  </a:txBody>
                  <a:tcPr/>
                </a:tc>
                <a:tc>
                  <a:txBody>
                    <a:bodyPr/>
                    <a:lstStyle/>
                    <a:p>
                      <a:r>
                        <a:rPr lang="en-US" dirty="0">
                          <a:solidFill>
                            <a:schemeClr val="tx2">
                              <a:lumMod val="10000"/>
                            </a:schemeClr>
                          </a:solidFill>
                        </a:rPr>
                        <a:t>Primary key</a:t>
                      </a:r>
                    </a:p>
                  </a:txBody>
                  <a:tcPr/>
                </a:tc>
                <a:tc>
                  <a:txBody>
                    <a:bodyPr/>
                    <a:lstStyle/>
                    <a:p>
                      <a:r>
                        <a:rPr lang="en-US" dirty="0">
                          <a:solidFill>
                            <a:schemeClr val="tx2">
                              <a:lumMod val="10000"/>
                            </a:schemeClr>
                          </a:solidFill>
                        </a:rPr>
                        <a:t>It will store the</a:t>
                      </a:r>
                      <a:r>
                        <a:rPr lang="en-US" baseline="0" dirty="0">
                          <a:solidFill>
                            <a:schemeClr val="tx2">
                              <a:lumMod val="10000"/>
                            </a:schemeClr>
                          </a:solidFill>
                        </a:rPr>
                        <a:t> id of the users.</a:t>
                      </a:r>
                      <a:endParaRPr lang="en-US" dirty="0">
                        <a:solidFill>
                          <a:schemeClr val="tx2">
                            <a:lumMod val="10000"/>
                          </a:schemeClr>
                        </a:solidFill>
                      </a:endParaRPr>
                    </a:p>
                  </a:txBody>
                  <a:tcPr/>
                </a:tc>
                <a:extLst>
                  <a:ext uri="{0D108BD9-81ED-4DB2-BD59-A6C34878D82A}">
                    <a16:rowId xmlns:a16="http://schemas.microsoft.com/office/drawing/2014/main" val="10001"/>
                  </a:ext>
                </a:extLst>
              </a:tr>
              <a:tr h="303056">
                <a:tc>
                  <a:txBody>
                    <a:bodyPr/>
                    <a:lstStyle/>
                    <a:p>
                      <a:r>
                        <a:rPr lang="en-US" dirty="0" err="1">
                          <a:solidFill>
                            <a:schemeClr val="tx2">
                              <a:lumMod val="10000"/>
                            </a:schemeClr>
                          </a:solidFill>
                        </a:rPr>
                        <a:t>User_type</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15</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refer whether the user is Admin or Traveler</a:t>
                      </a:r>
                      <a:r>
                        <a:rPr lang="en-US" baseline="0" dirty="0">
                          <a:solidFill>
                            <a:schemeClr val="tx2">
                              <a:lumMod val="10000"/>
                            </a:schemeClr>
                          </a:solidFill>
                        </a:rPr>
                        <a:t>.</a:t>
                      </a:r>
                      <a:endParaRPr lang="en-US" dirty="0">
                        <a:solidFill>
                          <a:schemeClr val="tx2">
                            <a:lumMod val="10000"/>
                          </a:schemeClr>
                        </a:solidFill>
                      </a:endParaRPr>
                    </a:p>
                  </a:txBody>
                  <a:tcPr/>
                </a:tc>
                <a:extLst>
                  <a:ext uri="{0D108BD9-81ED-4DB2-BD59-A6C34878D82A}">
                    <a16:rowId xmlns:a16="http://schemas.microsoft.com/office/drawing/2014/main" val="10002"/>
                  </a:ext>
                </a:extLst>
              </a:tr>
              <a:tr h="322935">
                <a:tc>
                  <a:txBody>
                    <a:bodyPr/>
                    <a:lstStyle/>
                    <a:p>
                      <a:r>
                        <a:rPr lang="en-US" dirty="0">
                          <a:solidFill>
                            <a:schemeClr val="tx2">
                              <a:lumMod val="10000"/>
                            </a:schemeClr>
                          </a:solidFill>
                        </a:rPr>
                        <a:t>Name</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 name of the user.</a:t>
                      </a:r>
                    </a:p>
                  </a:txBody>
                  <a:tcPr/>
                </a:tc>
                <a:extLst>
                  <a:ext uri="{0D108BD9-81ED-4DB2-BD59-A6C34878D82A}">
                    <a16:rowId xmlns:a16="http://schemas.microsoft.com/office/drawing/2014/main" val="10003"/>
                  </a:ext>
                </a:extLst>
              </a:tr>
              <a:tr h="324678">
                <a:tc>
                  <a:txBody>
                    <a:bodyPr/>
                    <a:lstStyle/>
                    <a:p>
                      <a:r>
                        <a:rPr lang="en-US" dirty="0">
                          <a:solidFill>
                            <a:schemeClr val="tx2">
                              <a:lumMod val="10000"/>
                            </a:schemeClr>
                          </a:solidFill>
                        </a:rPr>
                        <a:t>Email</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30</a:t>
                      </a:r>
                    </a:p>
                  </a:txBody>
                  <a:tcPr/>
                </a:tc>
                <a:tc>
                  <a:txBody>
                    <a:bodyPr/>
                    <a:lstStyle/>
                    <a:p>
                      <a:r>
                        <a:rPr lang="en-US" dirty="0">
                          <a:solidFill>
                            <a:schemeClr val="tx2">
                              <a:lumMod val="10000"/>
                            </a:schemeClr>
                          </a:solidFill>
                        </a:rPr>
                        <a:t>Unique, Not</a:t>
                      </a:r>
                      <a:r>
                        <a:rPr lang="en-US" baseline="0" dirty="0">
                          <a:solidFill>
                            <a:schemeClr val="tx2">
                              <a:lumMod val="10000"/>
                            </a:schemeClr>
                          </a:solidFill>
                        </a:rPr>
                        <a:t> null</a:t>
                      </a:r>
                      <a:endParaRPr lang="en-US" dirty="0">
                        <a:solidFill>
                          <a:schemeClr val="tx2">
                            <a:lumMod val="10000"/>
                          </a:schemeClr>
                        </a:solidFill>
                      </a:endParaRPr>
                    </a:p>
                  </a:txBody>
                  <a:tcPr/>
                </a:tc>
                <a:tc>
                  <a:txBody>
                    <a:bodyPr/>
                    <a:lstStyle/>
                    <a:p>
                      <a:r>
                        <a:rPr lang="en-US" dirty="0">
                          <a:solidFill>
                            <a:schemeClr val="tx2">
                              <a:lumMod val="10000"/>
                            </a:schemeClr>
                          </a:solidFill>
                        </a:rPr>
                        <a:t>It will store the email of the users.</a:t>
                      </a:r>
                    </a:p>
                  </a:txBody>
                  <a:tcPr/>
                </a:tc>
                <a:extLst>
                  <a:ext uri="{0D108BD9-81ED-4DB2-BD59-A6C34878D82A}">
                    <a16:rowId xmlns:a16="http://schemas.microsoft.com/office/drawing/2014/main" val="10004"/>
                  </a:ext>
                </a:extLst>
              </a:tr>
              <a:tr h="477078">
                <a:tc>
                  <a:txBody>
                    <a:bodyPr/>
                    <a:lstStyle/>
                    <a:p>
                      <a:r>
                        <a:rPr lang="en-US" dirty="0">
                          <a:solidFill>
                            <a:schemeClr val="tx2">
                              <a:lumMod val="10000"/>
                            </a:schemeClr>
                          </a:solidFill>
                        </a:rPr>
                        <a:t>Contact</a:t>
                      </a:r>
                    </a:p>
                  </a:txBody>
                  <a:tcPr/>
                </a:tc>
                <a:tc>
                  <a:txBody>
                    <a:bodyPr/>
                    <a:lstStyle/>
                    <a:p>
                      <a:r>
                        <a:rPr lang="en-US" dirty="0">
                          <a:solidFill>
                            <a:schemeClr val="tx2">
                              <a:lumMod val="10000"/>
                            </a:schemeClr>
                          </a:solidFill>
                        </a:rPr>
                        <a:t>Number</a:t>
                      </a:r>
                    </a:p>
                  </a:txBody>
                  <a:tcPr/>
                </a:tc>
                <a:tc>
                  <a:txBody>
                    <a:bodyPr/>
                    <a:lstStyle/>
                    <a:p>
                      <a:r>
                        <a:rPr lang="en-US" dirty="0">
                          <a:solidFill>
                            <a:schemeClr val="tx2">
                              <a:lumMod val="10000"/>
                            </a:schemeClr>
                          </a:solidFill>
                        </a:rPr>
                        <a:t>12</a:t>
                      </a:r>
                    </a:p>
                  </a:txBody>
                  <a:tcPr/>
                </a:tc>
                <a:tc>
                  <a:txBody>
                    <a:bodyPr/>
                    <a:lstStyle/>
                    <a:p>
                      <a:r>
                        <a:rPr lang="en-US" dirty="0">
                          <a:solidFill>
                            <a:schemeClr val="tx2">
                              <a:lumMod val="10000"/>
                            </a:schemeClr>
                          </a:solidFill>
                        </a:rPr>
                        <a:t>Unique, Not null</a:t>
                      </a:r>
                    </a:p>
                  </a:txBody>
                  <a:tcPr/>
                </a:tc>
                <a:tc>
                  <a:txBody>
                    <a:bodyPr/>
                    <a:lstStyle/>
                    <a:p>
                      <a:r>
                        <a:rPr lang="en-US" dirty="0">
                          <a:solidFill>
                            <a:schemeClr val="tx2">
                              <a:lumMod val="10000"/>
                            </a:schemeClr>
                          </a:solidFill>
                        </a:rPr>
                        <a:t>It will store the contact</a:t>
                      </a:r>
                      <a:r>
                        <a:rPr lang="en-US" baseline="0" dirty="0">
                          <a:solidFill>
                            <a:schemeClr val="tx2">
                              <a:lumMod val="10000"/>
                            </a:schemeClr>
                          </a:solidFill>
                        </a:rPr>
                        <a:t> details of the users.</a:t>
                      </a:r>
                      <a:endParaRPr lang="en-US" dirty="0">
                        <a:solidFill>
                          <a:schemeClr val="tx2">
                            <a:lumMod val="10000"/>
                          </a:schemeClr>
                        </a:solidFill>
                      </a:endParaRPr>
                    </a:p>
                  </a:txBody>
                  <a:tcPr/>
                </a:tc>
                <a:extLst>
                  <a:ext uri="{0D108BD9-81ED-4DB2-BD59-A6C34878D82A}">
                    <a16:rowId xmlns:a16="http://schemas.microsoft.com/office/drawing/2014/main" val="10005"/>
                  </a:ext>
                </a:extLst>
              </a:tr>
              <a:tr h="332095">
                <a:tc>
                  <a:txBody>
                    <a:bodyPr/>
                    <a:lstStyle/>
                    <a:p>
                      <a:r>
                        <a:rPr lang="en-US" dirty="0">
                          <a:solidFill>
                            <a:schemeClr val="tx2">
                              <a:lumMod val="10000"/>
                            </a:schemeClr>
                          </a:solidFill>
                        </a:rPr>
                        <a:t>Password</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a:t>
                      </a:r>
                      <a:r>
                        <a:rPr lang="en-US" baseline="0" dirty="0">
                          <a:solidFill>
                            <a:schemeClr val="tx2">
                              <a:lumMod val="10000"/>
                            </a:schemeClr>
                          </a:solidFill>
                        </a:rPr>
                        <a:t> the password of the users.</a:t>
                      </a:r>
                      <a:endParaRPr lang="en-US" dirty="0">
                        <a:solidFill>
                          <a:schemeClr val="tx2">
                            <a:lumMod val="10000"/>
                          </a:schemeClr>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0407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3" y="655431"/>
            <a:ext cx="7338300" cy="570219"/>
          </a:xfrm>
        </p:spPr>
        <p:txBody>
          <a:bodyPr/>
          <a:lstStyle/>
          <a:p>
            <a:pPr algn="l"/>
            <a:r>
              <a:rPr lang="en-US" dirty="0">
                <a:solidFill>
                  <a:schemeClr val="tx1"/>
                </a:solidFill>
              </a:rPr>
              <a:t>Table name : </a:t>
            </a:r>
            <a:r>
              <a:rPr lang="en-US" dirty="0" err="1">
                <a:solidFill>
                  <a:schemeClr val="tx1"/>
                </a:solidFill>
              </a:rPr>
              <a:t>Hotel_Mst_Table</a:t>
            </a:r>
            <a:br>
              <a:rPr lang="en-US" dirty="0">
                <a:solidFill>
                  <a:schemeClr val="tx1"/>
                </a:solidFill>
              </a:rPr>
            </a:br>
            <a:r>
              <a:rPr lang="en-US" dirty="0">
                <a:solidFill>
                  <a:schemeClr val="tx1"/>
                </a:solidFill>
              </a:rPr>
              <a:t>Table Description : contains all the details about Hotel</a:t>
            </a:r>
          </a:p>
        </p:txBody>
      </p:sp>
      <p:sp>
        <p:nvSpPr>
          <p:cNvPr id="4" name="Slide Number Placeholder 3"/>
          <p:cNvSpPr>
            <a:spLocks noGrp="1"/>
          </p:cNvSpPr>
          <p:nvPr>
            <p:ph type="sldNum" idx="12"/>
          </p:nvPr>
        </p:nvSpPr>
        <p:spPr>
          <a:xfrm>
            <a:off x="-83663" y="4645800"/>
            <a:ext cx="9144000" cy="497700"/>
          </a:xfrm>
        </p:spPr>
        <p:txBody>
          <a:bodyPr/>
          <a:lstStyle/>
          <a:p>
            <a:fld id="{00000000-1234-1234-1234-123412341234}" type="slidenum">
              <a:rPr lang="en" smtClean="0"/>
              <a:pPr/>
              <a:t>49</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66144879"/>
              </p:ext>
            </p:extLst>
          </p:nvPr>
        </p:nvGraphicFramePr>
        <p:xfrm>
          <a:off x="759854" y="1173859"/>
          <a:ext cx="7624293" cy="3443366"/>
        </p:xfrm>
        <a:graphic>
          <a:graphicData uri="http://schemas.openxmlformats.org/drawingml/2006/table">
            <a:tbl>
              <a:tblPr firstRow="1" bandRow="1">
                <a:tableStyleId>{284E427A-3D55-4303-BF80-6455036E1DE7}</a:tableStyleId>
              </a:tblPr>
              <a:tblGrid>
                <a:gridCol w="1371600">
                  <a:extLst>
                    <a:ext uri="{9D8B030D-6E8A-4147-A177-3AD203B41FA5}">
                      <a16:colId xmlns:a16="http://schemas.microsoft.com/office/drawing/2014/main" val="20000"/>
                    </a:ext>
                  </a:extLst>
                </a:gridCol>
                <a:gridCol w="1120462">
                  <a:extLst>
                    <a:ext uri="{9D8B030D-6E8A-4147-A177-3AD203B41FA5}">
                      <a16:colId xmlns:a16="http://schemas.microsoft.com/office/drawing/2014/main" val="20001"/>
                    </a:ext>
                  </a:extLst>
                </a:gridCol>
                <a:gridCol w="1010991">
                  <a:extLst>
                    <a:ext uri="{9D8B030D-6E8A-4147-A177-3AD203B41FA5}">
                      <a16:colId xmlns:a16="http://schemas.microsoft.com/office/drawing/2014/main" val="20002"/>
                    </a:ext>
                  </a:extLst>
                </a:gridCol>
                <a:gridCol w="1712890">
                  <a:extLst>
                    <a:ext uri="{9D8B030D-6E8A-4147-A177-3AD203B41FA5}">
                      <a16:colId xmlns:a16="http://schemas.microsoft.com/office/drawing/2014/main" val="20003"/>
                    </a:ext>
                  </a:extLst>
                </a:gridCol>
                <a:gridCol w="2408350">
                  <a:extLst>
                    <a:ext uri="{9D8B030D-6E8A-4147-A177-3AD203B41FA5}">
                      <a16:colId xmlns:a16="http://schemas.microsoft.com/office/drawing/2014/main" val="20004"/>
                    </a:ext>
                  </a:extLst>
                </a:gridCol>
              </a:tblGrid>
              <a:tr h="285869">
                <a:tc>
                  <a:txBody>
                    <a:bodyPr/>
                    <a:lstStyle/>
                    <a:p>
                      <a:pPr algn="ctr"/>
                      <a:r>
                        <a:rPr lang="en-US" sz="1000" dirty="0">
                          <a:latin typeface="Vidaloka" panose="020B0604020202020204" charset="0"/>
                        </a:rPr>
                        <a:t>Field Name</a:t>
                      </a:r>
                    </a:p>
                  </a:txBody>
                  <a:tcPr/>
                </a:tc>
                <a:tc>
                  <a:txBody>
                    <a:bodyPr/>
                    <a:lstStyle/>
                    <a:p>
                      <a:pPr algn="ctr"/>
                      <a:r>
                        <a:rPr lang="en-US" sz="1000" b="1" dirty="0">
                          <a:latin typeface="Vidaloka" panose="020B0604020202020204" charset="0"/>
                        </a:rPr>
                        <a:t>Data</a:t>
                      </a:r>
                      <a:r>
                        <a:rPr lang="en-US" sz="1000" b="1" baseline="0" dirty="0">
                          <a:latin typeface="Vidaloka" panose="020B0604020202020204" charset="0"/>
                        </a:rPr>
                        <a:t> Type</a:t>
                      </a:r>
                      <a:endParaRPr lang="en-US" sz="1000" b="1" dirty="0">
                        <a:latin typeface="Vidaloka" panose="020B0604020202020204" charset="0"/>
                      </a:endParaRPr>
                    </a:p>
                  </a:txBody>
                  <a:tcPr/>
                </a:tc>
                <a:tc>
                  <a:txBody>
                    <a:bodyPr/>
                    <a:lstStyle/>
                    <a:p>
                      <a:pPr algn="ctr"/>
                      <a:r>
                        <a:rPr lang="en-US" sz="1000" dirty="0">
                          <a:latin typeface="Vidaloka" panose="020B0604020202020204" charset="0"/>
                        </a:rPr>
                        <a:t>Field size</a:t>
                      </a:r>
                    </a:p>
                  </a:txBody>
                  <a:tcPr/>
                </a:tc>
                <a:tc>
                  <a:txBody>
                    <a:bodyPr/>
                    <a:lstStyle/>
                    <a:p>
                      <a:pPr algn="ctr"/>
                      <a:r>
                        <a:rPr lang="en-US" sz="1000" dirty="0">
                          <a:latin typeface="Vidaloka" panose="020B0604020202020204" charset="0"/>
                        </a:rPr>
                        <a:t>Constraints</a:t>
                      </a:r>
                    </a:p>
                  </a:txBody>
                  <a:tcPr/>
                </a:tc>
                <a:tc>
                  <a:txBody>
                    <a:bodyPr/>
                    <a:lstStyle/>
                    <a:p>
                      <a:pPr algn="ctr"/>
                      <a:r>
                        <a:rPr lang="en-US" sz="1000" dirty="0">
                          <a:latin typeface="Vidaloka" panose="020B0604020202020204" charset="0"/>
                        </a:rPr>
                        <a:t>Description </a:t>
                      </a:r>
                    </a:p>
                  </a:txBody>
                  <a:tcPr/>
                </a:tc>
                <a:extLst>
                  <a:ext uri="{0D108BD9-81ED-4DB2-BD59-A6C34878D82A}">
                    <a16:rowId xmlns:a16="http://schemas.microsoft.com/office/drawing/2014/main" val="10000"/>
                  </a:ext>
                </a:extLst>
              </a:tr>
              <a:tr h="285869">
                <a:tc>
                  <a:txBody>
                    <a:bodyPr/>
                    <a:lstStyle/>
                    <a:p>
                      <a:pPr algn="l"/>
                      <a:r>
                        <a:rPr lang="en-US" sz="1000" dirty="0" err="1">
                          <a:solidFill>
                            <a:schemeClr val="tx1">
                              <a:lumMod val="50000"/>
                            </a:schemeClr>
                          </a:solidFill>
                          <a:latin typeface="Vidaloka" panose="020B0604020202020204" charset="0"/>
                        </a:rPr>
                        <a:t>Hotel_id</a:t>
                      </a:r>
                      <a:endParaRPr lang="en-US" sz="1000" dirty="0">
                        <a:solidFill>
                          <a:schemeClr val="tx1">
                            <a:lumMod val="50000"/>
                          </a:schemeClr>
                        </a:solidFill>
                        <a:latin typeface="Vidaloka" panose="020B0604020202020204" charset="0"/>
                      </a:endParaRPr>
                    </a:p>
                  </a:txBody>
                  <a:tcPr/>
                </a:tc>
                <a:tc>
                  <a:txBody>
                    <a:bodyPr/>
                    <a:lstStyle/>
                    <a:p>
                      <a:pPr algn="ct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a:t>
                      </a:r>
                    </a:p>
                  </a:txBody>
                  <a:tcPr/>
                </a:tc>
                <a:tc>
                  <a:txBody>
                    <a:bodyPr/>
                    <a:lstStyle/>
                    <a:p>
                      <a:pPr algn="ctr"/>
                      <a:r>
                        <a:rPr lang="en-US" sz="1000" dirty="0">
                          <a:solidFill>
                            <a:schemeClr val="tx1">
                              <a:lumMod val="50000"/>
                            </a:schemeClr>
                          </a:solidFill>
                          <a:latin typeface="Vidaloka" panose="020B0604020202020204" charset="0"/>
                        </a:rPr>
                        <a:t>Primary key</a:t>
                      </a:r>
                    </a:p>
                  </a:txBody>
                  <a:tcPr/>
                </a:tc>
                <a:tc>
                  <a:txBody>
                    <a:bodyPr/>
                    <a:lstStyle/>
                    <a:p>
                      <a:pPr algn="l"/>
                      <a:r>
                        <a:rPr lang="en-US" sz="1000" dirty="0">
                          <a:solidFill>
                            <a:schemeClr val="tx1">
                              <a:lumMod val="50000"/>
                            </a:schemeClr>
                          </a:solidFill>
                          <a:latin typeface="Vidaloka" panose="020B0604020202020204" charset="0"/>
                        </a:rPr>
                        <a:t>It will store the id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85869">
                <a:tc>
                  <a:txBody>
                    <a:bodyPr/>
                    <a:lstStyle/>
                    <a:p>
                      <a:pPr algn="l"/>
                      <a:r>
                        <a:rPr lang="en-US" sz="1000" dirty="0" err="1">
                          <a:solidFill>
                            <a:schemeClr val="tx1">
                              <a:lumMod val="50000"/>
                            </a:schemeClr>
                          </a:solidFill>
                          <a:latin typeface="Vidaloka" panose="020B0604020202020204" charset="0"/>
                        </a:rPr>
                        <a:t>Hotel_name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20</a:t>
                      </a:r>
                    </a:p>
                  </a:txBody>
                  <a:tcPr/>
                </a:tc>
                <a:tc>
                  <a:txBody>
                    <a:bodyPr/>
                    <a:lstStyle/>
                    <a:p>
                      <a:pPr algn="ct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first</a:t>
                      </a:r>
                      <a:r>
                        <a:rPr lang="en-US" sz="1000" baseline="0" dirty="0">
                          <a:solidFill>
                            <a:schemeClr val="tx1">
                              <a:lumMod val="50000"/>
                            </a:schemeClr>
                          </a:solidFill>
                          <a:latin typeface="Vidaloka" panose="020B0604020202020204" charset="0"/>
                        </a:rPr>
                        <a:t> name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85869">
                <a:tc>
                  <a:txBody>
                    <a:bodyPr/>
                    <a:lstStyle/>
                    <a:p>
                      <a:pPr algn="l"/>
                      <a:r>
                        <a:rPr lang="en-US" sz="1000" dirty="0" err="1">
                          <a:solidFill>
                            <a:schemeClr val="tx1">
                              <a:lumMod val="50000"/>
                            </a:schemeClr>
                          </a:solidFill>
                          <a:latin typeface="Vidaloka" panose="020B0604020202020204" charset="0"/>
                        </a:rPr>
                        <a:t>Hotel_password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password</a:t>
                      </a:r>
                      <a:r>
                        <a:rPr lang="en-US" sz="1000" baseline="0" dirty="0">
                          <a:solidFill>
                            <a:schemeClr val="tx1">
                              <a:lumMod val="50000"/>
                            </a:schemeClr>
                          </a:solidFill>
                          <a:latin typeface="Vidaloka" panose="020B0604020202020204" charset="0"/>
                        </a:rPr>
                        <a:t>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912891862"/>
                  </a:ext>
                </a:extLst>
              </a:tr>
              <a:tr h="285869">
                <a:tc>
                  <a:txBody>
                    <a:bodyPr/>
                    <a:lstStyle/>
                    <a:p>
                      <a:pPr algn="l"/>
                      <a:r>
                        <a:rPr lang="en-US" sz="1000" dirty="0" err="1">
                          <a:solidFill>
                            <a:schemeClr val="tx1">
                              <a:lumMod val="50000"/>
                            </a:schemeClr>
                          </a:solidFill>
                          <a:latin typeface="Vidaloka" panose="020B0604020202020204" charset="0"/>
                        </a:rPr>
                        <a:t>Hotel_Price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Currency</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algn="ct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will store the price details of the Hotel</a:t>
                      </a:r>
                    </a:p>
                  </a:txBody>
                  <a:tcPr/>
                </a:tc>
                <a:extLst>
                  <a:ext uri="{0D108BD9-81ED-4DB2-BD59-A6C34878D82A}">
                    <a16:rowId xmlns:a16="http://schemas.microsoft.com/office/drawing/2014/main" val="270364068"/>
                  </a:ext>
                </a:extLst>
              </a:tr>
              <a:tr h="292774">
                <a:tc>
                  <a:txBody>
                    <a:bodyPr/>
                    <a:lstStyle/>
                    <a:p>
                      <a:pPr algn="l"/>
                      <a:r>
                        <a:rPr lang="en-US" sz="1000" dirty="0" err="1">
                          <a:solidFill>
                            <a:schemeClr val="tx1">
                              <a:lumMod val="50000"/>
                            </a:schemeClr>
                          </a:solidFill>
                          <a:latin typeface="Vidaloka" panose="020B0604020202020204" charset="0"/>
                        </a:rPr>
                        <a:t>Hotel_email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Unique, Not null </a:t>
                      </a:r>
                    </a:p>
                  </a:txBody>
                  <a:tcPr/>
                </a:tc>
                <a:tc>
                  <a:txBody>
                    <a:bodyPr/>
                    <a:lstStyle/>
                    <a:p>
                      <a:pPr algn="l"/>
                      <a:r>
                        <a:rPr lang="en-US" sz="1000" dirty="0">
                          <a:solidFill>
                            <a:schemeClr val="tx1">
                              <a:lumMod val="50000"/>
                            </a:schemeClr>
                          </a:solidFill>
                          <a:latin typeface="Vidaloka" panose="020B0604020202020204" charset="0"/>
                        </a:rPr>
                        <a:t>It will store the email of the hotel</a:t>
                      </a:r>
                    </a:p>
                  </a:txBody>
                  <a:tcPr/>
                </a:tc>
                <a:extLst>
                  <a:ext uri="{0D108BD9-81ED-4DB2-BD59-A6C34878D82A}">
                    <a16:rowId xmlns:a16="http://schemas.microsoft.com/office/drawing/2014/main" val="10004"/>
                  </a:ext>
                </a:extLst>
              </a:tr>
              <a:tr h="291902">
                <a:tc>
                  <a:txBody>
                    <a:bodyPr/>
                    <a:lstStyle/>
                    <a:p>
                      <a:pPr algn="l"/>
                      <a:r>
                        <a:rPr lang="en-US" sz="1000" dirty="0" err="1">
                          <a:solidFill>
                            <a:schemeClr val="tx1">
                              <a:lumMod val="50000"/>
                            </a:schemeClr>
                          </a:solidFill>
                          <a:latin typeface="Vidaloka" panose="020B0604020202020204" charset="0"/>
                        </a:rPr>
                        <a:t>Hotel_contact</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Number </a:t>
                      </a:r>
                    </a:p>
                  </a:txBody>
                  <a:tcPr/>
                </a:tc>
                <a:tc>
                  <a:txBody>
                    <a:bodyPr/>
                    <a:lstStyle/>
                    <a:p>
                      <a:pPr algn="ctr"/>
                      <a:r>
                        <a:rPr lang="en-US" sz="10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contact details of hotel</a:t>
                      </a:r>
                    </a:p>
                  </a:txBody>
                  <a:tcPr/>
                </a:tc>
                <a:extLst>
                  <a:ext uri="{0D108BD9-81ED-4DB2-BD59-A6C34878D82A}">
                    <a16:rowId xmlns:a16="http://schemas.microsoft.com/office/drawing/2014/main" val="10005"/>
                  </a:ext>
                </a:extLst>
              </a:tr>
              <a:tr h="285869">
                <a:tc>
                  <a:txBody>
                    <a:bodyPr/>
                    <a:lstStyle/>
                    <a:p>
                      <a:pPr algn="l"/>
                      <a:r>
                        <a:rPr lang="en-US" sz="1000" dirty="0" err="1">
                          <a:solidFill>
                            <a:schemeClr val="tx1">
                              <a:lumMod val="50000"/>
                            </a:schemeClr>
                          </a:solidFill>
                          <a:latin typeface="Vidaloka" panose="020B0604020202020204" charset="0"/>
                        </a:rPr>
                        <a:t>Hotel_address</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address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85869">
                <a:tc>
                  <a:txBody>
                    <a:bodyPr/>
                    <a:lstStyle/>
                    <a:p>
                      <a:pPr algn="l"/>
                      <a:r>
                        <a:rPr lang="en-US" sz="1000" dirty="0">
                          <a:solidFill>
                            <a:schemeClr val="tx1">
                              <a:lumMod val="50000"/>
                            </a:schemeClr>
                          </a:solidFill>
                          <a:latin typeface="Vidaloka" panose="020B0604020202020204" charset="0"/>
                        </a:rPr>
                        <a:t>Rooms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room number of hotel</a:t>
                      </a:r>
                    </a:p>
                  </a:txBody>
                  <a:tcPr/>
                </a:tc>
                <a:extLst>
                  <a:ext uri="{0D108BD9-81ED-4DB2-BD59-A6C34878D82A}">
                    <a16:rowId xmlns:a16="http://schemas.microsoft.com/office/drawing/2014/main" val="2147600937"/>
                  </a:ext>
                </a:extLst>
              </a:tr>
              <a:tr h="285869">
                <a:tc>
                  <a:txBody>
                    <a:bodyPr/>
                    <a:lstStyle/>
                    <a:p>
                      <a:pPr algn="l"/>
                      <a:r>
                        <a:rPr lang="en-US" sz="1000" dirty="0" err="1">
                          <a:solidFill>
                            <a:schemeClr val="tx1">
                              <a:lumMod val="50000"/>
                            </a:schemeClr>
                          </a:solidFill>
                          <a:latin typeface="Vidaloka" panose="020B0604020202020204" charset="0"/>
                        </a:rPr>
                        <a:t>Room_Avail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2729014259"/>
                  </a:ext>
                </a:extLst>
              </a:tr>
              <a:tr h="285869">
                <a:tc>
                  <a:txBody>
                    <a:bodyPr/>
                    <a:lstStyle/>
                    <a:p>
                      <a:pPr algn="l"/>
                      <a:r>
                        <a:rPr lang="en-US" sz="1000" dirty="0" err="1">
                          <a:solidFill>
                            <a:schemeClr val="tx1">
                              <a:lumMod val="50000"/>
                            </a:schemeClr>
                          </a:solidFill>
                          <a:latin typeface="Vidaloka" panose="020B0604020202020204" charset="0"/>
                        </a:rPr>
                        <a:t>State_id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state id</a:t>
                      </a:r>
                    </a:p>
                  </a:txBody>
                  <a:tcPr/>
                </a:tc>
                <a:extLst>
                  <a:ext uri="{0D108BD9-81ED-4DB2-BD59-A6C34878D82A}">
                    <a16:rowId xmlns:a16="http://schemas.microsoft.com/office/drawing/2014/main" val="769063899"/>
                  </a:ext>
                </a:extLst>
              </a:tr>
              <a:tr h="285869">
                <a:tc>
                  <a:txBody>
                    <a:bodyPr/>
                    <a:lstStyle/>
                    <a:p>
                      <a:pPr algn="l"/>
                      <a:r>
                        <a:rPr lang="en-US" sz="1000" dirty="0">
                          <a:solidFill>
                            <a:schemeClr val="tx1">
                              <a:lumMod val="50000"/>
                            </a:schemeClr>
                          </a:solidFill>
                          <a:latin typeface="Vidaloka" panose="020B0604020202020204" charset="0"/>
                        </a:rPr>
                        <a:t>City _id</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city id</a:t>
                      </a:r>
                    </a:p>
                  </a:txBody>
                  <a:tcPr/>
                </a:tc>
                <a:extLst>
                  <a:ext uri="{0D108BD9-81ED-4DB2-BD59-A6C34878D82A}">
                    <a16:rowId xmlns:a16="http://schemas.microsoft.com/office/drawing/2014/main" val="1035022215"/>
                  </a:ext>
                </a:extLst>
              </a:tr>
            </a:tbl>
          </a:graphicData>
        </a:graphic>
      </p:graphicFrame>
    </p:spTree>
    <p:extLst>
      <p:ext uri="{BB962C8B-B14F-4D97-AF65-F5344CB8AC3E}">
        <p14:creationId xmlns:p14="http://schemas.microsoft.com/office/powerpoint/2010/main" val="243646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409483" y="709291"/>
            <a:ext cx="4165489" cy="497700"/>
          </a:xfrm>
          <a:prstGeom prst="rect">
            <a:avLst/>
          </a:prstGeom>
        </p:spPr>
        <p:txBody>
          <a:bodyPr spcFirstLastPara="1" wrap="square" lIns="91425" tIns="91425" rIns="91425" bIns="91425" anchor="b" anchorCtr="0">
            <a:noAutofit/>
          </a:bodyPr>
          <a:lstStyle/>
          <a:p>
            <a:r>
              <a:rPr lang="en" sz="2400" dirty="0"/>
              <a:t>Company Introduction</a:t>
            </a:r>
            <a:endParaRPr sz="2400" dirty="0"/>
          </a:p>
        </p:txBody>
      </p:sp>
      <p:sp>
        <p:nvSpPr>
          <p:cNvPr id="129" name="Google Shape;129;p19"/>
          <p:cNvSpPr txBox="1">
            <a:spLocks noGrp="1"/>
          </p:cNvSpPr>
          <p:nvPr>
            <p:ph type="body" idx="1"/>
          </p:nvPr>
        </p:nvSpPr>
        <p:spPr>
          <a:xfrm>
            <a:off x="902900" y="1480058"/>
            <a:ext cx="7338300" cy="3414667"/>
          </a:xfrm>
          <a:prstGeom prst="rect">
            <a:avLst/>
          </a:prstGeom>
        </p:spPr>
        <p:txBody>
          <a:bodyPr spcFirstLastPara="1" wrap="square" lIns="91425" tIns="91425" rIns="91425" bIns="91425" anchor="t" anchorCtr="0">
            <a:noAutofit/>
          </a:bodyPr>
          <a:lstStyle/>
          <a:p>
            <a:pPr marL="285753" indent="-285753">
              <a:buFont typeface="Wingdings" panose="05000000000000000000" pitchFamily="2" charset="2"/>
              <a:buChar char="q"/>
            </a:pP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as a website development company that holds a reputed image among our contemporaries. They assure best services to clients for all the work related to website development. Website Development by their firm is completely original and unique. They have professionals working for the client’s website development projects that are relied upon them. </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Their Roadmap starts with the mission, which is enduring. </a:t>
            </a: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has always been delivering the most revolutionary and at the same time, powerful and well-timed solutions in website development</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Client satisfaction is found very convenient and they care for the trust that our clients have in us and so we assure you to keep our quality up to the mark.</a:t>
            </a:r>
            <a:endParaRPr sz="1500" dirty="0">
              <a:solidFill>
                <a:schemeClr val="tx1">
                  <a:lumMod val="50000"/>
                </a:schemeClr>
              </a:solidFill>
              <a:latin typeface="Tinos" panose="020B0604020202020204" charset="0"/>
              <a:ea typeface="Tinos" panose="020B0604020202020204" charset="0"/>
              <a:cs typeface="Tinos" panose="020B0604020202020204" charset="0"/>
            </a:endParaRPr>
          </a:p>
        </p:txBody>
      </p:sp>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5</a:t>
            </a:fld>
            <a:endParaRPr/>
          </a:p>
        </p:txBody>
      </p:sp>
      <p:pic>
        <p:nvPicPr>
          <p:cNvPr id="2" name="Picture 1">
            <a:extLst>
              <a:ext uri="{FF2B5EF4-FFF2-40B4-BE49-F238E27FC236}">
                <a16:creationId xmlns:a16="http://schemas.microsoft.com/office/drawing/2014/main" id="{CC23A203-5921-40FF-B916-9995B13392A8}"/>
              </a:ext>
            </a:extLst>
          </p:cNvPr>
          <p:cNvPicPr>
            <a:picLocks noChangeAspect="1"/>
          </p:cNvPicPr>
          <p:nvPr/>
        </p:nvPicPr>
        <p:blipFill>
          <a:blip r:embed="rId3"/>
          <a:stretch>
            <a:fillRect/>
          </a:stretch>
        </p:blipFill>
        <p:spPr>
          <a:xfrm>
            <a:off x="7433024" y="576674"/>
            <a:ext cx="1121585" cy="10169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55" y="617325"/>
            <a:ext cx="7338300" cy="607200"/>
          </a:xfrm>
        </p:spPr>
        <p:txBody>
          <a:bodyPr/>
          <a:lstStyle/>
          <a:p>
            <a:pPr algn="l"/>
            <a:r>
              <a:rPr lang="en-US" dirty="0">
                <a:solidFill>
                  <a:schemeClr val="tx1"/>
                </a:solidFill>
              </a:rPr>
              <a:t>Table name : </a:t>
            </a:r>
            <a:r>
              <a:rPr lang="en-US" dirty="0" err="1">
                <a:solidFill>
                  <a:schemeClr val="tx1"/>
                </a:solidFill>
              </a:rPr>
              <a:t>Agency_Mst_Table</a:t>
            </a:r>
            <a:br>
              <a:rPr lang="en-US" dirty="0">
                <a:solidFill>
                  <a:schemeClr val="tx1"/>
                </a:solidFill>
              </a:rPr>
            </a:br>
            <a:r>
              <a:rPr lang="en-US" dirty="0">
                <a:solidFill>
                  <a:schemeClr val="tx1"/>
                </a:solidFill>
              </a:rPr>
              <a:t>Table Description : contains all the details about agency</a:t>
            </a:r>
          </a:p>
        </p:txBody>
      </p:sp>
      <p:sp>
        <p:nvSpPr>
          <p:cNvPr id="4" name="Slide Number Placeholder 3"/>
          <p:cNvSpPr>
            <a:spLocks noGrp="1"/>
          </p:cNvSpPr>
          <p:nvPr>
            <p:ph type="sldNum" idx="12"/>
          </p:nvPr>
        </p:nvSpPr>
        <p:spPr/>
        <p:txBody>
          <a:bodyPr/>
          <a:lstStyle/>
          <a:p>
            <a:fld id="{00000000-1234-1234-1234-123412341234}" type="slidenum">
              <a:rPr lang="en" smtClean="0"/>
              <a:pPr/>
              <a:t>50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325112171"/>
              </p:ext>
            </p:extLst>
          </p:nvPr>
        </p:nvGraphicFramePr>
        <p:xfrm>
          <a:off x="724436" y="1224525"/>
          <a:ext cx="7695127" cy="3294259"/>
        </p:xfrm>
        <a:graphic>
          <a:graphicData uri="http://schemas.openxmlformats.org/drawingml/2006/table">
            <a:tbl>
              <a:tblPr firstRow="1" bandRow="1">
                <a:tableStyleId>{284E427A-3D55-4303-BF80-6455036E1DE7}</a:tableStyleId>
              </a:tblPr>
              <a:tblGrid>
                <a:gridCol w="1359562">
                  <a:extLst>
                    <a:ext uri="{9D8B030D-6E8A-4147-A177-3AD203B41FA5}">
                      <a16:colId xmlns:a16="http://schemas.microsoft.com/office/drawing/2014/main" val="20000"/>
                    </a:ext>
                  </a:extLst>
                </a:gridCol>
                <a:gridCol w="900681">
                  <a:extLst>
                    <a:ext uri="{9D8B030D-6E8A-4147-A177-3AD203B41FA5}">
                      <a16:colId xmlns:a16="http://schemas.microsoft.com/office/drawing/2014/main" val="20001"/>
                    </a:ext>
                  </a:extLst>
                </a:gridCol>
                <a:gridCol w="753414">
                  <a:extLst>
                    <a:ext uri="{9D8B030D-6E8A-4147-A177-3AD203B41FA5}">
                      <a16:colId xmlns:a16="http://schemas.microsoft.com/office/drawing/2014/main" val="20002"/>
                    </a:ext>
                  </a:extLst>
                </a:gridCol>
                <a:gridCol w="1762631">
                  <a:extLst>
                    <a:ext uri="{9D8B030D-6E8A-4147-A177-3AD203B41FA5}">
                      <a16:colId xmlns:a16="http://schemas.microsoft.com/office/drawing/2014/main" val="20003"/>
                    </a:ext>
                  </a:extLst>
                </a:gridCol>
                <a:gridCol w="2918839">
                  <a:extLst>
                    <a:ext uri="{9D8B030D-6E8A-4147-A177-3AD203B41FA5}">
                      <a16:colId xmlns:a16="http://schemas.microsoft.com/office/drawing/2014/main" val="20004"/>
                    </a:ext>
                  </a:extLst>
                </a:gridCol>
              </a:tblGrid>
              <a:tr h="324754">
                <a:tc>
                  <a:txBody>
                    <a:bodyPr/>
                    <a:lstStyle/>
                    <a:p>
                      <a:pPr algn="ctr"/>
                      <a:r>
                        <a:rPr lang="en-US" sz="1100" dirty="0">
                          <a:latin typeface="Vidaloka" panose="020B0604020202020204" charset="0"/>
                        </a:rPr>
                        <a:t>Field Name</a:t>
                      </a:r>
                    </a:p>
                  </a:txBody>
                  <a:tcPr/>
                </a:tc>
                <a:tc>
                  <a:txBody>
                    <a:bodyPr/>
                    <a:lstStyle/>
                    <a:p>
                      <a:pPr algn="ctr"/>
                      <a:r>
                        <a:rPr lang="en-US" sz="1100" b="1" dirty="0">
                          <a:latin typeface="Vidaloka" panose="020B0604020202020204" charset="0"/>
                        </a:rPr>
                        <a:t>Data</a:t>
                      </a:r>
                      <a:r>
                        <a:rPr lang="en-US" sz="1100" b="1" baseline="0" dirty="0">
                          <a:latin typeface="Vidaloka" panose="020B0604020202020204" charset="0"/>
                        </a:rPr>
                        <a:t> Type</a:t>
                      </a:r>
                      <a:endParaRPr lang="en-US" sz="1100" b="1" dirty="0">
                        <a:latin typeface="Vidaloka" panose="020B0604020202020204" charset="0"/>
                      </a:endParaRPr>
                    </a:p>
                  </a:txBody>
                  <a:tcPr/>
                </a:tc>
                <a:tc>
                  <a:txBody>
                    <a:bodyPr/>
                    <a:lstStyle/>
                    <a:p>
                      <a:pPr algn="ctr"/>
                      <a:r>
                        <a:rPr lang="en-US" sz="1100" dirty="0">
                          <a:latin typeface="Vidaloka" panose="020B0604020202020204" charset="0"/>
                        </a:rPr>
                        <a:t>Field size</a:t>
                      </a:r>
                    </a:p>
                  </a:txBody>
                  <a:tcPr/>
                </a:tc>
                <a:tc>
                  <a:txBody>
                    <a:bodyPr/>
                    <a:lstStyle/>
                    <a:p>
                      <a:pPr algn="ctr"/>
                      <a:r>
                        <a:rPr lang="en-US" sz="1100" dirty="0">
                          <a:latin typeface="Vidaloka" panose="020B0604020202020204" charset="0"/>
                        </a:rPr>
                        <a:t>Constraints</a:t>
                      </a:r>
                    </a:p>
                  </a:txBody>
                  <a:tcPr/>
                </a:tc>
                <a:tc>
                  <a:txBody>
                    <a:bodyPr/>
                    <a:lstStyle/>
                    <a:p>
                      <a:pPr algn="ctr"/>
                      <a:r>
                        <a:rPr lang="en-US" sz="1100" dirty="0">
                          <a:latin typeface="Vidaloka" panose="020B0604020202020204" charset="0"/>
                        </a:rPr>
                        <a:t>Description </a:t>
                      </a:r>
                    </a:p>
                  </a:txBody>
                  <a:tcPr/>
                </a:tc>
                <a:extLst>
                  <a:ext uri="{0D108BD9-81ED-4DB2-BD59-A6C34878D82A}">
                    <a16:rowId xmlns:a16="http://schemas.microsoft.com/office/drawing/2014/main" val="10000"/>
                  </a:ext>
                </a:extLst>
              </a:tr>
              <a:tr h="283000">
                <a:tc>
                  <a:txBody>
                    <a:bodyPr/>
                    <a:lstStyle/>
                    <a:p>
                      <a:pPr algn="l"/>
                      <a:r>
                        <a:rPr lang="en-US" sz="1100" dirty="0" err="1">
                          <a:solidFill>
                            <a:schemeClr val="tx1">
                              <a:lumMod val="50000"/>
                            </a:schemeClr>
                          </a:solidFill>
                          <a:latin typeface="Vidaloka" panose="020B0604020202020204" charset="0"/>
                        </a:rPr>
                        <a:t>Agency_id</a:t>
                      </a:r>
                      <a:endParaRPr lang="en-US" sz="1100" dirty="0">
                        <a:solidFill>
                          <a:schemeClr val="tx1">
                            <a:lumMod val="50000"/>
                          </a:schemeClr>
                        </a:solidFill>
                        <a:latin typeface="Vidaloka" panose="020B0604020202020204" charset="0"/>
                      </a:endParaRPr>
                    </a:p>
                  </a:txBody>
                  <a:tcPr/>
                </a:tc>
                <a:tc>
                  <a:txBody>
                    <a:bodyPr/>
                    <a:lstStyle/>
                    <a:p>
                      <a:pPr algn="ct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a:t>
                      </a:r>
                    </a:p>
                  </a:txBody>
                  <a:tcPr/>
                </a:tc>
                <a:tc>
                  <a:txBody>
                    <a:bodyPr/>
                    <a:lstStyle/>
                    <a:p>
                      <a:pPr algn="ctr"/>
                      <a:r>
                        <a:rPr lang="en-US" sz="1100" dirty="0">
                          <a:solidFill>
                            <a:schemeClr val="tx1">
                              <a:lumMod val="50000"/>
                            </a:schemeClr>
                          </a:solidFill>
                          <a:latin typeface="Vidaloka" panose="020B0604020202020204" charset="0"/>
                        </a:rPr>
                        <a:t>Primary key</a:t>
                      </a:r>
                    </a:p>
                  </a:txBody>
                  <a:tcPr/>
                </a:tc>
                <a:tc>
                  <a:txBody>
                    <a:bodyPr/>
                    <a:lstStyle/>
                    <a:p>
                      <a:pPr algn="l"/>
                      <a:r>
                        <a:rPr lang="en-US" sz="1100" dirty="0">
                          <a:solidFill>
                            <a:schemeClr val="tx1">
                              <a:lumMod val="50000"/>
                            </a:schemeClr>
                          </a:solidFill>
                          <a:latin typeface="Vidaloka" panose="020B0604020202020204" charset="0"/>
                        </a:rPr>
                        <a:t>It will store the id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78620">
                <a:tc>
                  <a:txBody>
                    <a:bodyPr/>
                    <a:lstStyle/>
                    <a:p>
                      <a:pPr algn="l"/>
                      <a:r>
                        <a:rPr lang="en-US" sz="1100" dirty="0" err="1">
                          <a:solidFill>
                            <a:schemeClr val="tx1">
                              <a:lumMod val="50000"/>
                            </a:schemeClr>
                          </a:solidFill>
                          <a:latin typeface="Vidaloka" panose="020B0604020202020204" charset="0"/>
                        </a:rPr>
                        <a:t>Agency_name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20</a:t>
                      </a:r>
                    </a:p>
                  </a:txBody>
                  <a:tcPr/>
                </a:tc>
                <a:tc>
                  <a:txBody>
                    <a:bodyPr/>
                    <a:lstStyle/>
                    <a:p>
                      <a:pPr algn="ct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first</a:t>
                      </a:r>
                      <a:r>
                        <a:rPr lang="en-US" sz="1100" baseline="0" dirty="0">
                          <a:solidFill>
                            <a:schemeClr val="tx1">
                              <a:lumMod val="50000"/>
                            </a:schemeClr>
                          </a:solidFill>
                          <a:latin typeface="Vidaloka" panose="020B0604020202020204" charset="0"/>
                        </a:rPr>
                        <a:t> name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92211">
                <a:tc>
                  <a:txBody>
                    <a:bodyPr/>
                    <a:lstStyle/>
                    <a:p>
                      <a:pPr algn="l"/>
                      <a:r>
                        <a:rPr lang="en-US" sz="1100" dirty="0" err="1">
                          <a:solidFill>
                            <a:schemeClr val="tx1">
                              <a:lumMod val="50000"/>
                            </a:schemeClr>
                          </a:solidFill>
                          <a:latin typeface="Vidaloka" panose="020B0604020202020204" charset="0"/>
                        </a:rPr>
                        <a:t>Agency_password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password</a:t>
                      </a:r>
                      <a:r>
                        <a:rPr lang="en-US" sz="1100" baseline="0" dirty="0">
                          <a:solidFill>
                            <a:schemeClr val="tx1">
                              <a:lumMod val="50000"/>
                            </a:schemeClr>
                          </a:solidFill>
                          <a:latin typeface="Vidaloka" panose="020B0604020202020204" charset="0"/>
                        </a:rPr>
                        <a:t>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3"/>
                  </a:ext>
                </a:extLst>
              </a:tr>
              <a:tr h="292211">
                <a:tc>
                  <a:txBody>
                    <a:bodyPr/>
                    <a:lstStyle/>
                    <a:p>
                      <a:pPr algn="l"/>
                      <a:r>
                        <a:rPr lang="en-US" sz="1100" dirty="0" err="1">
                          <a:solidFill>
                            <a:schemeClr val="tx1">
                              <a:lumMod val="50000"/>
                            </a:schemeClr>
                          </a:solidFill>
                          <a:latin typeface="Vidaloka" panose="020B0604020202020204" charset="0"/>
                        </a:rPr>
                        <a:t>Guide_price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Currency</a:t>
                      </a:r>
                    </a:p>
                  </a:txBody>
                  <a:tcPr/>
                </a:tc>
                <a:tc>
                  <a:txBody>
                    <a:bodyPr/>
                    <a:lstStyle/>
                    <a:p>
                      <a:pPr algn="ctr"/>
                      <a:r>
                        <a:rPr lang="en-US" sz="11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a:t>
                      </a:r>
                    </a:p>
                  </a:txBody>
                  <a:tcPr/>
                </a:tc>
                <a:tc>
                  <a:txBody>
                    <a:bodyPr/>
                    <a:lstStyle/>
                    <a:p>
                      <a:pPr algn="l"/>
                      <a:r>
                        <a:rPr lang="en-US" sz="1100" dirty="0">
                          <a:solidFill>
                            <a:schemeClr val="tx1">
                              <a:lumMod val="50000"/>
                            </a:schemeClr>
                          </a:solidFill>
                          <a:latin typeface="Vidaloka" panose="020B0604020202020204" charset="0"/>
                        </a:rPr>
                        <a:t>It will store the price of the guide</a:t>
                      </a:r>
                    </a:p>
                  </a:txBody>
                  <a:tcPr/>
                </a:tc>
                <a:extLst>
                  <a:ext uri="{0D108BD9-81ED-4DB2-BD59-A6C34878D82A}">
                    <a16:rowId xmlns:a16="http://schemas.microsoft.com/office/drawing/2014/main" val="941013213"/>
                  </a:ext>
                </a:extLst>
              </a:tr>
              <a:tr h="244642">
                <a:tc>
                  <a:txBody>
                    <a:bodyPr/>
                    <a:lstStyle/>
                    <a:p>
                      <a:pPr algn="l"/>
                      <a:r>
                        <a:rPr lang="en-US" sz="1100" dirty="0" err="1">
                          <a:solidFill>
                            <a:schemeClr val="tx1">
                              <a:lumMod val="50000"/>
                            </a:schemeClr>
                          </a:solidFill>
                          <a:latin typeface="Vidaloka" panose="020B0604020202020204" charset="0"/>
                        </a:rPr>
                        <a:t>Agency_email</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Unique,Not</a:t>
                      </a:r>
                      <a:r>
                        <a:rPr lang="en-US" sz="1100" dirty="0">
                          <a:solidFill>
                            <a:schemeClr val="tx1">
                              <a:lumMod val="50000"/>
                            </a:schemeClr>
                          </a:solidFill>
                          <a:latin typeface="Vidaloka" panose="020B0604020202020204" charset="0"/>
                        </a:rPr>
                        <a:t> null </a:t>
                      </a:r>
                    </a:p>
                  </a:txBody>
                  <a:tcPr/>
                </a:tc>
                <a:tc>
                  <a:txBody>
                    <a:bodyPr/>
                    <a:lstStyle/>
                    <a:p>
                      <a:pPr algn="l"/>
                      <a:r>
                        <a:rPr lang="en-US" sz="1100" dirty="0">
                          <a:solidFill>
                            <a:schemeClr val="tx1">
                              <a:lumMod val="50000"/>
                            </a:schemeClr>
                          </a:solidFill>
                          <a:latin typeface="Vidaloka" panose="020B0604020202020204" charset="0"/>
                        </a:rPr>
                        <a:t>It will store the email of the agency</a:t>
                      </a:r>
                    </a:p>
                  </a:txBody>
                  <a:tcPr/>
                </a:tc>
                <a:extLst>
                  <a:ext uri="{0D108BD9-81ED-4DB2-BD59-A6C34878D82A}">
                    <a16:rowId xmlns:a16="http://schemas.microsoft.com/office/drawing/2014/main" val="10004"/>
                  </a:ext>
                </a:extLst>
              </a:tr>
              <a:tr h="278620">
                <a:tc>
                  <a:txBody>
                    <a:bodyPr/>
                    <a:lstStyle/>
                    <a:p>
                      <a:pPr algn="l"/>
                      <a:r>
                        <a:rPr lang="en-US" sz="1100" dirty="0" err="1">
                          <a:solidFill>
                            <a:schemeClr val="tx1">
                              <a:lumMod val="50000"/>
                            </a:schemeClr>
                          </a:solidFill>
                          <a:latin typeface="Vidaloka" panose="020B0604020202020204" charset="0"/>
                        </a:rPr>
                        <a:t>Agency_contact</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Number </a:t>
                      </a:r>
                    </a:p>
                  </a:txBody>
                  <a:tcPr/>
                </a:tc>
                <a:tc>
                  <a:txBody>
                    <a:bodyPr/>
                    <a:lstStyle/>
                    <a:p>
                      <a:pPr algn="ctr"/>
                      <a:r>
                        <a:rPr lang="en-US" sz="11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contact details of agency</a:t>
                      </a:r>
                    </a:p>
                  </a:txBody>
                  <a:tcPr/>
                </a:tc>
                <a:extLst>
                  <a:ext uri="{0D108BD9-81ED-4DB2-BD59-A6C34878D82A}">
                    <a16:rowId xmlns:a16="http://schemas.microsoft.com/office/drawing/2014/main" val="10005"/>
                  </a:ext>
                </a:extLst>
              </a:tr>
              <a:tr h="251438">
                <a:tc>
                  <a:txBody>
                    <a:bodyPr/>
                    <a:lstStyle/>
                    <a:p>
                      <a:pPr algn="l"/>
                      <a:r>
                        <a:rPr lang="en-US" sz="1100" dirty="0" err="1">
                          <a:solidFill>
                            <a:schemeClr val="tx1">
                              <a:lumMod val="50000"/>
                            </a:schemeClr>
                          </a:solidFill>
                          <a:latin typeface="Vidaloka" panose="020B0604020202020204" charset="0"/>
                        </a:rPr>
                        <a:t>Agency_address</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address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51438">
                <a:tc>
                  <a:txBody>
                    <a:bodyPr/>
                    <a:lstStyle/>
                    <a:p>
                      <a:pPr algn="l"/>
                      <a:r>
                        <a:rPr lang="en-US" sz="1000" dirty="0">
                          <a:solidFill>
                            <a:schemeClr val="tx1">
                              <a:lumMod val="50000"/>
                            </a:schemeClr>
                          </a:solidFill>
                          <a:latin typeface="Vidaloka" panose="020B0604020202020204" charset="0"/>
                        </a:rPr>
                        <a:t>Guides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number of guides</a:t>
                      </a:r>
                    </a:p>
                  </a:txBody>
                  <a:tcPr/>
                </a:tc>
                <a:extLst>
                  <a:ext uri="{0D108BD9-81ED-4DB2-BD59-A6C34878D82A}">
                    <a16:rowId xmlns:a16="http://schemas.microsoft.com/office/drawing/2014/main" val="3061426906"/>
                  </a:ext>
                </a:extLst>
              </a:tr>
              <a:tr h="251438">
                <a:tc>
                  <a:txBody>
                    <a:bodyPr/>
                    <a:lstStyle/>
                    <a:p>
                      <a:pPr algn="l"/>
                      <a:r>
                        <a:rPr lang="en-US" sz="1000" dirty="0" err="1">
                          <a:solidFill>
                            <a:schemeClr val="tx1">
                              <a:lumMod val="50000"/>
                            </a:schemeClr>
                          </a:solidFill>
                          <a:latin typeface="Vidaloka" panose="020B0604020202020204" charset="0"/>
                        </a:rPr>
                        <a:t>Guide_Avail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3112208902"/>
                  </a:ext>
                </a:extLst>
              </a:tr>
              <a:tr h="244642">
                <a:tc>
                  <a:txBody>
                    <a:bodyPr/>
                    <a:lstStyle/>
                    <a:p>
                      <a:pPr algn="l"/>
                      <a:r>
                        <a:rPr lang="en-US" sz="1100" dirty="0" err="1">
                          <a:solidFill>
                            <a:schemeClr val="tx1">
                              <a:lumMod val="50000"/>
                            </a:schemeClr>
                          </a:solidFill>
                          <a:latin typeface="Vidaloka" panose="020B0604020202020204" charset="0"/>
                        </a:rPr>
                        <a:t>State_id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state id</a:t>
                      </a:r>
                    </a:p>
                  </a:txBody>
                  <a:tcPr/>
                </a:tc>
                <a:extLst>
                  <a:ext uri="{0D108BD9-81ED-4DB2-BD59-A6C34878D82A}">
                    <a16:rowId xmlns:a16="http://schemas.microsoft.com/office/drawing/2014/main" val="10007"/>
                  </a:ext>
                </a:extLst>
              </a:tr>
              <a:tr h="264727">
                <a:tc>
                  <a:txBody>
                    <a:bodyPr/>
                    <a:lstStyle/>
                    <a:p>
                      <a:pPr algn="l"/>
                      <a:r>
                        <a:rPr lang="en-US" sz="1100" dirty="0">
                          <a:solidFill>
                            <a:schemeClr val="tx1">
                              <a:lumMod val="50000"/>
                            </a:schemeClr>
                          </a:solidFill>
                          <a:latin typeface="Vidaloka" panose="020B0604020202020204" charset="0"/>
                        </a:rPr>
                        <a:t>City _id</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city id</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594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Table name : </a:t>
            </a:r>
            <a:r>
              <a:rPr lang="en-US" dirty="0" err="1">
                <a:solidFill>
                  <a:schemeClr val="tx1"/>
                </a:solidFill>
              </a:rPr>
              <a:t>Booking_Mst_Table</a:t>
            </a:r>
            <a:br>
              <a:rPr lang="en-US" dirty="0">
                <a:solidFill>
                  <a:schemeClr val="tx1"/>
                </a:solidFill>
              </a:rPr>
            </a:br>
            <a:r>
              <a:rPr lang="en-US" dirty="0">
                <a:solidFill>
                  <a:schemeClr val="tx1"/>
                </a:solidFill>
              </a:rPr>
              <a:t>Table Description : contains all the details about booking</a:t>
            </a:r>
          </a:p>
        </p:txBody>
      </p:sp>
      <p:sp>
        <p:nvSpPr>
          <p:cNvPr id="4" name="Slide Number Placeholder 3"/>
          <p:cNvSpPr>
            <a:spLocks noGrp="1"/>
          </p:cNvSpPr>
          <p:nvPr>
            <p:ph type="sldNum" idx="12"/>
          </p:nvPr>
        </p:nvSpPr>
        <p:spPr/>
        <p:txBody>
          <a:bodyPr/>
          <a:lstStyle/>
          <a:p>
            <a:fld id="{00000000-1234-1234-1234-123412341234}" type="slidenum">
              <a:rPr lang="en" smtClean="0"/>
              <a:pPr/>
              <a:t>51</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229065446"/>
              </p:ext>
            </p:extLst>
          </p:nvPr>
        </p:nvGraphicFramePr>
        <p:xfrm>
          <a:off x="753414" y="1435257"/>
          <a:ext cx="7637171" cy="2898204"/>
        </p:xfrm>
        <a:graphic>
          <a:graphicData uri="http://schemas.openxmlformats.org/drawingml/2006/table">
            <a:tbl>
              <a:tblPr firstRow="1" bandRow="1">
                <a:tableStyleId>{284E427A-3D55-4303-BF80-6455036E1DE7}</a:tableStyleId>
              </a:tblPr>
              <a:tblGrid>
                <a:gridCol w="1216876">
                  <a:extLst>
                    <a:ext uri="{9D8B030D-6E8A-4147-A177-3AD203B41FA5}">
                      <a16:colId xmlns:a16="http://schemas.microsoft.com/office/drawing/2014/main" val="20000"/>
                    </a:ext>
                  </a:extLst>
                </a:gridCol>
                <a:gridCol w="1083782">
                  <a:extLst>
                    <a:ext uri="{9D8B030D-6E8A-4147-A177-3AD203B41FA5}">
                      <a16:colId xmlns:a16="http://schemas.microsoft.com/office/drawing/2014/main" val="20001"/>
                    </a:ext>
                  </a:extLst>
                </a:gridCol>
                <a:gridCol w="1015651">
                  <a:extLst>
                    <a:ext uri="{9D8B030D-6E8A-4147-A177-3AD203B41FA5}">
                      <a16:colId xmlns:a16="http://schemas.microsoft.com/office/drawing/2014/main" val="20002"/>
                    </a:ext>
                  </a:extLst>
                </a:gridCol>
                <a:gridCol w="1249251">
                  <a:extLst>
                    <a:ext uri="{9D8B030D-6E8A-4147-A177-3AD203B41FA5}">
                      <a16:colId xmlns:a16="http://schemas.microsoft.com/office/drawing/2014/main" val="20003"/>
                    </a:ext>
                  </a:extLst>
                </a:gridCol>
                <a:gridCol w="3071611">
                  <a:extLst>
                    <a:ext uri="{9D8B030D-6E8A-4147-A177-3AD203B41FA5}">
                      <a16:colId xmlns:a16="http://schemas.microsoft.com/office/drawing/2014/main" val="20004"/>
                    </a:ext>
                  </a:extLst>
                </a:gridCol>
              </a:tblGrid>
              <a:tr h="522172">
                <a:tc>
                  <a:txBody>
                    <a:bodyPr/>
                    <a:lstStyle/>
                    <a:p>
                      <a:r>
                        <a:rPr lang="en-US" sz="1200" dirty="0"/>
                        <a:t>Field Name</a:t>
                      </a:r>
                    </a:p>
                  </a:txBody>
                  <a:tcPr/>
                </a:tc>
                <a:tc>
                  <a:txBody>
                    <a:bodyPr/>
                    <a:lstStyle/>
                    <a:p>
                      <a:r>
                        <a:rPr lang="en-US" sz="1200" b="1" dirty="0"/>
                        <a:t>Data</a:t>
                      </a:r>
                      <a:r>
                        <a:rPr lang="en-US" sz="1200" b="1" baseline="0" dirty="0"/>
                        <a:t> Type</a:t>
                      </a:r>
                      <a:endParaRPr lang="en-US" sz="1200" b="1" dirty="0"/>
                    </a:p>
                  </a:txBody>
                  <a:tcPr/>
                </a:tc>
                <a:tc>
                  <a:txBody>
                    <a:bodyPr/>
                    <a:lstStyle/>
                    <a:p>
                      <a:r>
                        <a:rPr lang="en-US" sz="1200" dirty="0"/>
                        <a:t>Field size</a:t>
                      </a:r>
                    </a:p>
                  </a:txBody>
                  <a:tcPr/>
                </a:tc>
                <a:tc>
                  <a:txBody>
                    <a:bodyPr/>
                    <a:lstStyle/>
                    <a:p>
                      <a:r>
                        <a:rPr lang="en-US" sz="1200" dirty="0"/>
                        <a:t>Constraints</a:t>
                      </a:r>
                    </a:p>
                  </a:txBody>
                  <a:tcPr/>
                </a:tc>
                <a:tc>
                  <a:txBody>
                    <a:bodyPr/>
                    <a:lstStyle/>
                    <a:p>
                      <a:r>
                        <a:rPr lang="en-US" sz="1200" dirty="0"/>
                        <a:t>Description </a:t>
                      </a:r>
                    </a:p>
                  </a:txBody>
                  <a:tcPr/>
                </a:tc>
                <a:extLst>
                  <a:ext uri="{0D108BD9-81ED-4DB2-BD59-A6C34878D82A}">
                    <a16:rowId xmlns:a16="http://schemas.microsoft.com/office/drawing/2014/main" val="10000"/>
                  </a:ext>
                </a:extLst>
              </a:tr>
              <a:tr h="298754">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Book_id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Primary</a:t>
                      </a:r>
                    </a:p>
                  </a:txBody>
                  <a:tcPr marL="68580" marR="68580" marT="0" marB="0"/>
                </a:tc>
                <a:tc>
                  <a:txBody>
                    <a:bodyPr/>
                    <a:lstStyle/>
                    <a:p>
                      <a:r>
                        <a:rPr lang="en-US" sz="1100" baseline="0" dirty="0"/>
                        <a:t>It will store the booking id </a:t>
                      </a:r>
                      <a:endParaRPr lang="en-US" sz="1100" dirty="0"/>
                    </a:p>
                  </a:txBody>
                  <a:tcPr/>
                </a:tc>
                <a:extLst>
                  <a:ext uri="{0D108BD9-81ED-4DB2-BD59-A6C34878D82A}">
                    <a16:rowId xmlns:a16="http://schemas.microsoft.com/office/drawing/2014/main" val="10001"/>
                  </a:ext>
                </a:extLst>
              </a:tr>
              <a:tr h="295775">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Trav_id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 </a:t>
                      </a:r>
                    </a:p>
                  </a:txBody>
                  <a:tcPr marL="68580" marR="68580" marT="0" marB="0"/>
                </a:tc>
                <a:tc>
                  <a:txBody>
                    <a:bodyPr/>
                    <a:lstStyle/>
                    <a:p>
                      <a:r>
                        <a:rPr lang="en-US" sz="1100" dirty="0"/>
                        <a:t>It will store the id of the</a:t>
                      </a:r>
                      <a:r>
                        <a:rPr lang="en-US" sz="1100" baseline="0" dirty="0"/>
                        <a:t> traveler   </a:t>
                      </a:r>
                      <a:endParaRPr lang="en-US" sz="1100" dirty="0"/>
                    </a:p>
                  </a:txBody>
                  <a:tcPr/>
                </a:tc>
                <a:extLst>
                  <a:ext uri="{0D108BD9-81ED-4DB2-BD59-A6C34878D82A}">
                    <a16:rowId xmlns:a16="http://schemas.microsoft.com/office/drawing/2014/main" val="10002"/>
                  </a:ext>
                </a:extLst>
              </a:tr>
              <a:tr h="290633">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hotel name </a:t>
                      </a:r>
                    </a:p>
                  </a:txBody>
                  <a:tcPr/>
                </a:tc>
                <a:extLst>
                  <a:ext uri="{0D108BD9-81ED-4DB2-BD59-A6C34878D82A}">
                    <a16:rowId xmlns:a16="http://schemas.microsoft.com/office/drawing/2014/main" val="10003"/>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Agency_id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agency name</a:t>
                      </a:r>
                    </a:p>
                  </a:txBody>
                  <a:tcPr/>
                </a:tc>
                <a:extLst>
                  <a:ext uri="{0D108BD9-81ED-4DB2-BD59-A6C34878D82A}">
                    <a16:rowId xmlns:a16="http://schemas.microsoft.com/office/drawing/2014/main" val="10004"/>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Package_id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contains the Package Details of the traveler</a:t>
                      </a:r>
                    </a:p>
                  </a:txBody>
                  <a:tcPr/>
                </a:tc>
                <a:extLst>
                  <a:ext uri="{0D108BD9-81ED-4DB2-BD59-A6C34878D82A}">
                    <a16:rowId xmlns:a16="http://schemas.microsoft.com/office/drawing/2014/main" val="3887080158"/>
                  </a:ext>
                </a:extLst>
              </a:tr>
              <a:tr h="318052">
                <a:tc>
                  <a:txBody>
                    <a:bodyPr/>
                    <a:lstStyle/>
                    <a:p>
                      <a:r>
                        <a:rPr lang="en-US" sz="1100" dirty="0"/>
                        <a:t>Date</a:t>
                      </a:r>
                    </a:p>
                  </a:txBody>
                  <a:tcPr/>
                </a:tc>
                <a:tc>
                  <a:txBody>
                    <a:bodyPr/>
                    <a:lstStyle/>
                    <a:p>
                      <a:r>
                        <a:rPr lang="en-US" sz="1100" dirty="0"/>
                        <a:t>date</a:t>
                      </a:r>
                    </a:p>
                  </a:txBody>
                  <a:tcPr/>
                </a:tc>
                <a:tc>
                  <a:txBody>
                    <a:bodyPr/>
                    <a:lstStyle/>
                    <a:p>
                      <a:r>
                        <a:rPr lang="en-US" sz="1100" dirty="0">
                          <a:latin typeface="Calibri" panose="020F0502020204030204" pitchFamily="34" charset="0"/>
                          <a:cs typeface="Calibri" panose="020F0502020204030204" pitchFamily="34" charset="0"/>
                        </a:rPr>
                        <a:t>8</a:t>
                      </a:r>
                    </a:p>
                  </a:txBody>
                  <a:tcPr/>
                </a:tc>
                <a:tc>
                  <a:txBody>
                    <a:bodyPr/>
                    <a:lstStyle/>
                    <a:p>
                      <a:r>
                        <a:rPr lang="en-US" sz="1100" dirty="0"/>
                        <a:t>Not null</a:t>
                      </a:r>
                    </a:p>
                  </a:txBody>
                  <a:tcPr/>
                </a:tc>
                <a:tc>
                  <a:txBody>
                    <a:bodyPr/>
                    <a:lstStyle/>
                    <a:p>
                      <a:r>
                        <a:rPr lang="en-US" sz="1100" dirty="0"/>
                        <a:t>It will store the date</a:t>
                      </a:r>
                    </a:p>
                  </a:txBody>
                  <a:tcPr/>
                </a:tc>
                <a:extLst>
                  <a:ext uri="{0D108BD9-81ED-4DB2-BD59-A6C34878D82A}">
                    <a16:rowId xmlns:a16="http://schemas.microsoft.com/office/drawing/2014/main" val="10005"/>
                  </a:ext>
                </a:extLst>
              </a:tr>
              <a:tr h="318052">
                <a:tc>
                  <a:txBody>
                    <a:bodyPr/>
                    <a:lstStyle/>
                    <a:p>
                      <a:r>
                        <a:rPr lang="en-US" sz="1100" dirty="0" err="1"/>
                        <a:t>City_Id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city information</a:t>
                      </a:r>
                    </a:p>
                  </a:txBody>
                  <a:tcPr/>
                </a:tc>
                <a:extLst>
                  <a:ext uri="{0D108BD9-81ED-4DB2-BD59-A6C34878D82A}">
                    <a16:rowId xmlns:a16="http://schemas.microsoft.com/office/drawing/2014/main" val="2593776102"/>
                  </a:ext>
                </a:extLst>
              </a:tr>
              <a:tr h="298174">
                <a:tc>
                  <a:txBody>
                    <a:bodyPr/>
                    <a:lstStyle/>
                    <a:p>
                      <a:r>
                        <a:rPr lang="en-US" sz="1100" dirty="0" err="1"/>
                        <a:t>State_Id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state information</a:t>
                      </a:r>
                    </a:p>
                  </a:txBody>
                  <a:tcPr/>
                </a:tc>
                <a:extLst>
                  <a:ext uri="{0D108BD9-81ED-4DB2-BD59-A6C34878D82A}">
                    <a16:rowId xmlns:a16="http://schemas.microsoft.com/office/drawing/2014/main" val="2814134315"/>
                  </a:ext>
                </a:extLst>
              </a:tr>
            </a:tbl>
          </a:graphicData>
        </a:graphic>
      </p:graphicFrame>
    </p:spTree>
    <p:extLst>
      <p:ext uri="{BB962C8B-B14F-4D97-AF65-F5344CB8AC3E}">
        <p14:creationId xmlns:p14="http://schemas.microsoft.com/office/powerpoint/2010/main" val="3246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02124789"/>
              </p:ext>
            </p:extLst>
          </p:nvPr>
        </p:nvGraphicFramePr>
        <p:xfrm>
          <a:off x="753417" y="1622737"/>
          <a:ext cx="7662927" cy="2360556"/>
        </p:xfrm>
        <a:graphic>
          <a:graphicData uri="http://schemas.openxmlformats.org/drawingml/2006/table">
            <a:tbl>
              <a:tblPr firstRow="1" bandRow="1">
                <a:tableStyleId>{284E427A-3D55-4303-BF80-6455036E1DE7}</a:tableStyleId>
              </a:tblPr>
              <a:tblGrid>
                <a:gridCol w="1687130">
                  <a:extLst>
                    <a:ext uri="{9D8B030D-6E8A-4147-A177-3AD203B41FA5}">
                      <a16:colId xmlns:a16="http://schemas.microsoft.com/office/drawing/2014/main" val="20000"/>
                    </a:ext>
                  </a:extLst>
                </a:gridCol>
                <a:gridCol w="1139781">
                  <a:extLst>
                    <a:ext uri="{9D8B030D-6E8A-4147-A177-3AD203B41FA5}">
                      <a16:colId xmlns:a16="http://schemas.microsoft.com/office/drawing/2014/main" val="20001"/>
                    </a:ext>
                  </a:extLst>
                </a:gridCol>
                <a:gridCol w="1036749">
                  <a:extLst>
                    <a:ext uri="{9D8B030D-6E8A-4147-A177-3AD203B41FA5}">
                      <a16:colId xmlns:a16="http://schemas.microsoft.com/office/drawing/2014/main" val="20002"/>
                    </a:ext>
                  </a:extLst>
                </a:gridCol>
                <a:gridCol w="1184856">
                  <a:extLst>
                    <a:ext uri="{9D8B030D-6E8A-4147-A177-3AD203B41FA5}">
                      <a16:colId xmlns:a16="http://schemas.microsoft.com/office/drawing/2014/main" val="20003"/>
                    </a:ext>
                  </a:extLst>
                </a:gridCol>
                <a:gridCol w="2614411">
                  <a:extLst>
                    <a:ext uri="{9D8B030D-6E8A-4147-A177-3AD203B41FA5}">
                      <a16:colId xmlns:a16="http://schemas.microsoft.com/office/drawing/2014/main" val="20004"/>
                    </a:ext>
                  </a:extLst>
                </a:gridCol>
              </a:tblGrid>
              <a:tr h="582556">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000"/>
                  </a:ext>
                </a:extLst>
              </a:tr>
              <a:tr h="370840">
                <a:tc>
                  <a:txBody>
                    <a:bodyPr/>
                    <a:lstStyle/>
                    <a:p>
                      <a:r>
                        <a:rPr lang="en-US" dirty="0" err="1"/>
                        <a:t>Pack_id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r>
                        <a:rPr lang="en-US" dirty="0"/>
                        <a:t>Primary key</a:t>
                      </a:r>
                    </a:p>
                  </a:txBody>
                  <a:tcPr/>
                </a:tc>
                <a:tc>
                  <a:txBody>
                    <a:bodyPr/>
                    <a:lstStyle/>
                    <a:p>
                      <a:r>
                        <a:rPr lang="en-US" dirty="0"/>
                        <a:t>It stores the id of the package </a:t>
                      </a:r>
                    </a:p>
                  </a:txBody>
                  <a:tcPr/>
                </a:tc>
                <a:extLst>
                  <a:ext uri="{0D108BD9-81ED-4DB2-BD59-A6C34878D82A}">
                    <a16:rowId xmlns:a16="http://schemas.microsoft.com/office/drawing/2014/main" val="10001"/>
                  </a:ext>
                </a:extLst>
              </a:tr>
              <a:tr h="370840">
                <a:tc>
                  <a:txBody>
                    <a:bodyPr/>
                    <a:lstStyle/>
                    <a:p>
                      <a:r>
                        <a:rPr lang="en-US" dirty="0" err="1"/>
                        <a:t>Pack_price</a:t>
                      </a:r>
                      <a:endParaRPr lang="en-US" dirty="0"/>
                    </a:p>
                  </a:txBody>
                  <a:tcPr/>
                </a:tc>
                <a:tc>
                  <a:txBody>
                    <a:bodyPr/>
                    <a:lstStyle/>
                    <a:p>
                      <a:r>
                        <a:rPr lang="en-US" dirty="0"/>
                        <a:t>Currency</a:t>
                      </a:r>
                    </a:p>
                  </a:txBody>
                  <a:tcPr/>
                </a:tc>
                <a:tc>
                  <a:txBody>
                    <a:bodyPr/>
                    <a:lstStyle/>
                    <a:p>
                      <a:r>
                        <a:rPr lang="en-US" dirty="0"/>
                        <a:t>-</a:t>
                      </a:r>
                    </a:p>
                  </a:txBody>
                  <a:tcPr/>
                </a:tc>
                <a:tc>
                  <a:txBody>
                    <a:bodyPr/>
                    <a:lstStyle/>
                    <a:p>
                      <a:r>
                        <a:rPr lang="en-US" dirty="0"/>
                        <a:t>Not null</a:t>
                      </a:r>
                    </a:p>
                  </a:txBody>
                  <a:tcPr/>
                </a:tc>
                <a:tc>
                  <a:txBody>
                    <a:bodyPr/>
                    <a:lstStyle/>
                    <a:p>
                      <a:r>
                        <a:rPr lang="en-US" dirty="0"/>
                        <a:t>It stores</a:t>
                      </a:r>
                      <a:r>
                        <a:rPr lang="en-US" baseline="0" dirty="0"/>
                        <a:t> the price of the package</a:t>
                      </a:r>
                      <a:endParaRPr lang="en-US" dirty="0"/>
                    </a:p>
                  </a:txBody>
                  <a:tcPr/>
                </a:tc>
                <a:extLst>
                  <a:ext uri="{0D108BD9-81ED-4DB2-BD59-A6C34878D82A}">
                    <a16:rowId xmlns:a16="http://schemas.microsoft.com/office/drawing/2014/main" val="10002"/>
                  </a:ext>
                </a:extLst>
              </a:tr>
              <a:tr h="370840">
                <a:tc>
                  <a:txBody>
                    <a:bodyPr/>
                    <a:lstStyle/>
                    <a:p>
                      <a:r>
                        <a:rPr lang="en-US" dirty="0" err="1"/>
                        <a:t>Hotel_id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txBody>
                  <a:tcPr/>
                </a:tc>
                <a:tc>
                  <a:txBody>
                    <a:bodyPr/>
                    <a:lstStyle/>
                    <a:p>
                      <a:r>
                        <a:rPr lang="en-US" dirty="0"/>
                        <a:t>It stores the id of the Hotel</a:t>
                      </a:r>
                    </a:p>
                  </a:txBody>
                  <a:tcPr/>
                </a:tc>
                <a:extLst>
                  <a:ext uri="{0D108BD9-81ED-4DB2-BD59-A6C34878D82A}">
                    <a16:rowId xmlns:a16="http://schemas.microsoft.com/office/drawing/2014/main" val="10003"/>
                  </a:ext>
                </a:extLst>
              </a:tr>
              <a:tr h="178497">
                <a:tc>
                  <a:txBody>
                    <a:bodyPr/>
                    <a:lstStyle/>
                    <a:p>
                      <a:r>
                        <a:rPr lang="en-US" dirty="0" err="1"/>
                        <a:t>Agency_id</a:t>
                      </a:r>
                      <a:endParaRPr lang="en-US" dirty="0"/>
                    </a:p>
                  </a:txBody>
                  <a:tcPr/>
                </a:tc>
                <a:tc>
                  <a:txBody>
                    <a:bodyPr/>
                    <a:lstStyle/>
                    <a:p>
                      <a:r>
                        <a:rPr lang="en-US" dirty="0"/>
                        <a:t>varchar</a:t>
                      </a:r>
                    </a:p>
                  </a:txBody>
                  <a:tcPr/>
                </a:tc>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It stores the id of the Agency</a:t>
                      </a:r>
                    </a:p>
                  </a:txBody>
                  <a:tcPr/>
                </a:tc>
                <a:extLst>
                  <a:ext uri="{0D108BD9-81ED-4DB2-BD59-A6C34878D82A}">
                    <a16:rowId xmlns:a16="http://schemas.microsoft.com/office/drawing/2014/main" val="51285651"/>
                  </a:ext>
                </a:extLst>
              </a:tr>
            </a:tbl>
          </a:graphicData>
        </a:graphic>
      </p:graphicFrame>
      <p:sp>
        <p:nvSpPr>
          <p:cNvPr id="3" name="TextBox 2"/>
          <p:cNvSpPr txBox="1"/>
          <p:nvPr/>
        </p:nvSpPr>
        <p:spPr>
          <a:xfrm>
            <a:off x="817808" y="804930"/>
            <a:ext cx="7437550" cy="523220"/>
          </a:xfrm>
          <a:prstGeom prst="rect">
            <a:avLst/>
          </a:prstGeom>
          <a:noFill/>
        </p:spPr>
        <p:txBody>
          <a:bodyPr wrap="square" rtlCol="0">
            <a:spAutoFit/>
          </a:bodyPr>
          <a:lstStyle/>
          <a:p>
            <a:r>
              <a:rPr lang="en-US" dirty="0">
                <a:solidFill>
                  <a:schemeClr val="tx1"/>
                </a:solidFill>
                <a:latin typeface="Vidaloka" panose="020B0604020202020204" charset="0"/>
              </a:rPr>
              <a:t>Table name : </a:t>
            </a:r>
            <a:r>
              <a:rPr lang="en-US" dirty="0" err="1">
                <a:solidFill>
                  <a:schemeClr val="tx1"/>
                </a:solidFill>
                <a:latin typeface="Vidaloka" panose="020B0604020202020204" charset="0"/>
              </a:rPr>
              <a:t>Package_Mst_Table</a:t>
            </a:r>
            <a:endParaRPr lang="en-US" dirty="0">
              <a:solidFill>
                <a:schemeClr val="tx1"/>
              </a:solidFill>
              <a:latin typeface="Vidaloka" panose="020B0604020202020204" charset="0"/>
            </a:endParaRPr>
          </a:p>
          <a:p>
            <a:r>
              <a:rPr lang="en-US" dirty="0">
                <a:solidFill>
                  <a:schemeClr val="tx1"/>
                </a:solidFill>
                <a:latin typeface="Vidaloka" panose="020B0604020202020204" charset="0"/>
              </a:rPr>
              <a:t>Table description : contains all the details about packages</a:t>
            </a:r>
          </a:p>
        </p:txBody>
      </p:sp>
    </p:spTree>
    <p:extLst>
      <p:ext uri="{BB962C8B-B14F-4D97-AF65-F5344CB8AC3E}">
        <p14:creationId xmlns:p14="http://schemas.microsoft.com/office/powerpoint/2010/main" val="2678327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53</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1767169743"/>
              </p:ext>
            </p:extLst>
          </p:nvPr>
        </p:nvGraphicFramePr>
        <p:xfrm>
          <a:off x="639147" y="1257409"/>
          <a:ext cx="7857155" cy="3299106"/>
        </p:xfrm>
        <a:graphic>
          <a:graphicData uri="http://schemas.openxmlformats.org/drawingml/2006/table">
            <a:tbl>
              <a:tblPr firstRow="1" bandRow="1">
                <a:tableStyleId>{284E427A-3D55-4303-BF80-6455036E1DE7}</a:tableStyleId>
              </a:tblPr>
              <a:tblGrid>
                <a:gridCol w="1475403">
                  <a:extLst>
                    <a:ext uri="{9D8B030D-6E8A-4147-A177-3AD203B41FA5}">
                      <a16:colId xmlns:a16="http://schemas.microsoft.com/office/drawing/2014/main" val="3223848157"/>
                    </a:ext>
                  </a:extLst>
                </a:gridCol>
                <a:gridCol w="1104900">
                  <a:extLst>
                    <a:ext uri="{9D8B030D-6E8A-4147-A177-3AD203B41FA5}">
                      <a16:colId xmlns:a16="http://schemas.microsoft.com/office/drawing/2014/main" val="478646918"/>
                    </a:ext>
                  </a:extLst>
                </a:gridCol>
                <a:gridCol w="1038225">
                  <a:extLst>
                    <a:ext uri="{9D8B030D-6E8A-4147-A177-3AD203B41FA5}">
                      <a16:colId xmlns:a16="http://schemas.microsoft.com/office/drawing/2014/main" val="2599803035"/>
                    </a:ext>
                  </a:extLst>
                </a:gridCol>
                <a:gridCol w="1400175">
                  <a:extLst>
                    <a:ext uri="{9D8B030D-6E8A-4147-A177-3AD203B41FA5}">
                      <a16:colId xmlns:a16="http://schemas.microsoft.com/office/drawing/2014/main" val="2160385204"/>
                    </a:ext>
                  </a:extLst>
                </a:gridCol>
                <a:gridCol w="2838452">
                  <a:extLst>
                    <a:ext uri="{9D8B030D-6E8A-4147-A177-3AD203B41FA5}">
                      <a16:colId xmlns:a16="http://schemas.microsoft.com/office/drawing/2014/main" val="1754211768"/>
                    </a:ext>
                  </a:extLst>
                </a:gridCol>
              </a:tblGrid>
              <a:tr h="282342">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573069">
                <a:tc>
                  <a:txBody>
                    <a:bodyPr/>
                    <a:lstStyle/>
                    <a:p>
                      <a:r>
                        <a:rPr lang="en-IN" dirty="0" err="1"/>
                        <a:t>Payment_id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payment.</a:t>
                      </a:r>
                    </a:p>
                  </a:txBody>
                  <a:tcPr/>
                </a:tc>
                <a:extLst>
                  <a:ext uri="{0D108BD9-81ED-4DB2-BD59-A6C34878D82A}">
                    <a16:rowId xmlns:a16="http://schemas.microsoft.com/office/drawing/2014/main" val="276821382"/>
                  </a:ext>
                </a:extLst>
              </a:tr>
              <a:tr h="405924">
                <a:tc>
                  <a:txBody>
                    <a:bodyPr/>
                    <a:lstStyle/>
                    <a:p>
                      <a:r>
                        <a:rPr lang="en-IN" dirty="0" err="1"/>
                        <a:t>Payment_price</a:t>
                      </a:r>
                      <a:endParaRPr lang="en-IN" dirty="0"/>
                    </a:p>
                  </a:txBody>
                  <a:tcPr/>
                </a:tc>
                <a:tc>
                  <a:txBody>
                    <a:bodyPr/>
                    <a:lstStyle/>
                    <a:p>
                      <a:r>
                        <a:rPr lang="en-IN" dirty="0"/>
                        <a:t>Currency</a:t>
                      </a:r>
                    </a:p>
                  </a:txBody>
                  <a:tcPr/>
                </a:tc>
                <a:tc>
                  <a:txBody>
                    <a:bodyPr/>
                    <a:lstStyle/>
                    <a:p>
                      <a:r>
                        <a:rPr lang="en-IN" dirty="0"/>
                        <a:t>-</a:t>
                      </a:r>
                    </a:p>
                  </a:txBody>
                  <a:tcPr/>
                </a:tc>
                <a:tc>
                  <a:txBody>
                    <a:bodyPr/>
                    <a:lstStyle/>
                    <a:p>
                      <a:r>
                        <a:rPr lang="en-IN" dirty="0"/>
                        <a:t>Not null</a:t>
                      </a:r>
                    </a:p>
                  </a:txBody>
                  <a:tcPr/>
                </a:tc>
                <a:tc>
                  <a:txBody>
                    <a:bodyPr/>
                    <a:lstStyle/>
                    <a:p>
                      <a:r>
                        <a:rPr lang="en-IN" dirty="0"/>
                        <a:t>It contains amount detail.</a:t>
                      </a:r>
                    </a:p>
                  </a:txBody>
                  <a:tcPr/>
                </a:tc>
                <a:extLst>
                  <a:ext uri="{0D108BD9-81ED-4DB2-BD59-A6C34878D82A}">
                    <a16:rowId xmlns:a16="http://schemas.microsoft.com/office/drawing/2014/main" val="2281686607"/>
                  </a:ext>
                </a:extLst>
              </a:tr>
              <a:tr h="573069">
                <a:tc>
                  <a:txBody>
                    <a:bodyPr/>
                    <a:lstStyle/>
                    <a:p>
                      <a:r>
                        <a:rPr lang="en-IN" dirty="0" err="1"/>
                        <a:t>Payment_mode</a:t>
                      </a:r>
                      <a:endParaRPr lang="en-IN" dirty="0"/>
                    </a:p>
                  </a:txBody>
                  <a:tcPr/>
                </a:tc>
                <a:tc>
                  <a:txBody>
                    <a:bodyPr/>
                    <a:lstStyle/>
                    <a:p>
                      <a:r>
                        <a:rPr lang="en-IN" dirty="0"/>
                        <a:t>Varchar</a:t>
                      </a:r>
                    </a:p>
                  </a:txBody>
                  <a:tcPr/>
                </a:tc>
                <a:tc>
                  <a:txBody>
                    <a:bodyPr/>
                    <a:lstStyle/>
                    <a:p>
                      <a:r>
                        <a:rPr lang="en-IN" dirty="0"/>
                        <a:t>10</a:t>
                      </a:r>
                    </a:p>
                  </a:txBody>
                  <a:tcPr/>
                </a:tc>
                <a:tc>
                  <a:txBody>
                    <a:bodyPr/>
                    <a:lstStyle/>
                    <a:p>
                      <a:r>
                        <a:rPr lang="en-IN" dirty="0"/>
                        <a:t>Not null</a:t>
                      </a:r>
                    </a:p>
                  </a:txBody>
                  <a:tcPr/>
                </a:tc>
                <a:tc>
                  <a:txBody>
                    <a:bodyPr/>
                    <a:lstStyle/>
                    <a:p>
                      <a:r>
                        <a:rPr lang="en-IN" dirty="0"/>
                        <a:t>It specifies the mode of payment.</a:t>
                      </a:r>
                    </a:p>
                  </a:txBody>
                  <a:tcPr/>
                </a:tc>
                <a:extLst>
                  <a:ext uri="{0D108BD9-81ED-4DB2-BD59-A6C34878D82A}">
                    <a16:rowId xmlns:a16="http://schemas.microsoft.com/office/drawing/2014/main" val="2430213440"/>
                  </a:ext>
                </a:extLst>
              </a:tr>
              <a:tr h="405924">
                <a:tc>
                  <a:txBody>
                    <a:bodyPr/>
                    <a:lstStyle/>
                    <a:p>
                      <a:r>
                        <a:rPr lang="en-US" dirty="0" err="1"/>
                        <a:t>Payment_status</a:t>
                      </a:r>
                      <a:endParaRPr lang="en-IN" dirty="0"/>
                    </a:p>
                  </a:txBody>
                  <a:tcPr/>
                </a:tc>
                <a:tc>
                  <a:txBody>
                    <a:bodyPr/>
                    <a:lstStyle/>
                    <a:p>
                      <a:r>
                        <a:rPr lang="en-US" dirty="0"/>
                        <a:t>Yes/No</a:t>
                      </a:r>
                      <a:endParaRPr lang="en-IN" dirty="0"/>
                    </a:p>
                  </a:txBody>
                  <a:tcPr/>
                </a:tc>
                <a:tc>
                  <a:txBody>
                    <a:bodyPr/>
                    <a:lstStyle/>
                    <a:p>
                      <a:r>
                        <a:rPr lang="en-US" dirty="0"/>
                        <a:t>-</a:t>
                      </a:r>
                      <a:endParaRPr lang="en-IN" dirty="0"/>
                    </a:p>
                  </a:txBody>
                  <a:tcPr/>
                </a:tc>
                <a:tc>
                  <a:txBody>
                    <a:bodyPr/>
                    <a:lstStyle/>
                    <a:p>
                      <a:r>
                        <a:rPr lang="en-US" dirty="0"/>
                        <a:t>Default</a:t>
                      </a:r>
                      <a:endParaRPr lang="en-IN" dirty="0"/>
                    </a:p>
                  </a:txBody>
                  <a:tcPr/>
                </a:tc>
                <a:tc>
                  <a:txBody>
                    <a:bodyPr/>
                    <a:lstStyle/>
                    <a:p>
                      <a:r>
                        <a:rPr lang="en-US" dirty="0"/>
                        <a:t>Its stores the payment status</a:t>
                      </a:r>
                      <a:endParaRPr lang="en-IN" dirty="0"/>
                    </a:p>
                  </a:txBody>
                  <a:tcPr/>
                </a:tc>
                <a:extLst>
                  <a:ext uri="{0D108BD9-81ED-4DB2-BD59-A6C34878D82A}">
                    <a16:rowId xmlns:a16="http://schemas.microsoft.com/office/drawing/2014/main" val="2412035137"/>
                  </a:ext>
                </a:extLst>
              </a:tr>
              <a:tr h="479982">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479982">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639146" y="563771"/>
            <a:ext cx="7660028"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Payment_Mst_Tbl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Payments.</a:t>
            </a:r>
          </a:p>
        </p:txBody>
      </p:sp>
    </p:spTree>
    <p:extLst>
      <p:ext uri="{BB962C8B-B14F-4D97-AF65-F5344CB8AC3E}">
        <p14:creationId xmlns:p14="http://schemas.microsoft.com/office/powerpoint/2010/main" val="1891002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54</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66233771"/>
              </p:ext>
            </p:extLst>
          </p:nvPr>
        </p:nvGraphicFramePr>
        <p:xfrm>
          <a:off x="639145" y="1747428"/>
          <a:ext cx="7865705" cy="2371000"/>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097444">
                  <a:extLst>
                    <a:ext uri="{9D8B030D-6E8A-4147-A177-3AD203B41FA5}">
                      <a16:colId xmlns:a16="http://schemas.microsoft.com/office/drawing/2014/main" val="478646918"/>
                    </a:ext>
                  </a:extLst>
                </a:gridCol>
                <a:gridCol w="1043609">
                  <a:extLst>
                    <a:ext uri="{9D8B030D-6E8A-4147-A177-3AD203B41FA5}">
                      <a16:colId xmlns:a16="http://schemas.microsoft.com/office/drawing/2014/main" val="2599803035"/>
                    </a:ext>
                  </a:extLst>
                </a:gridCol>
                <a:gridCol w="1371600">
                  <a:extLst>
                    <a:ext uri="{9D8B030D-6E8A-4147-A177-3AD203B41FA5}">
                      <a16:colId xmlns:a16="http://schemas.microsoft.com/office/drawing/2014/main" val="2160385204"/>
                    </a:ext>
                  </a:extLst>
                </a:gridCol>
                <a:gridCol w="2779911">
                  <a:extLst>
                    <a:ext uri="{9D8B030D-6E8A-4147-A177-3AD203B41FA5}">
                      <a16:colId xmlns:a16="http://schemas.microsoft.com/office/drawing/2014/main" val="1754211768"/>
                    </a:ext>
                  </a:extLst>
                </a:gridCol>
              </a:tblGrid>
              <a:tr h="175117">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420280">
                <a:tc>
                  <a:txBody>
                    <a:bodyPr/>
                    <a:lstStyle/>
                    <a:p>
                      <a:r>
                        <a:rPr lang="en-IN" dirty="0" err="1"/>
                        <a:t>Complaint_id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complaint.</a:t>
                      </a:r>
                    </a:p>
                  </a:txBody>
                  <a:tcPr/>
                </a:tc>
                <a:extLst>
                  <a:ext uri="{0D108BD9-81ED-4DB2-BD59-A6C34878D82A}">
                    <a16:rowId xmlns:a16="http://schemas.microsoft.com/office/drawing/2014/main" val="276821382"/>
                  </a:ext>
                </a:extLst>
              </a:tr>
              <a:tr h="297699">
                <a:tc>
                  <a:txBody>
                    <a:bodyPr/>
                    <a:lstStyle/>
                    <a:p>
                      <a:r>
                        <a:rPr lang="en-IN" dirty="0" err="1"/>
                        <a:t>Complaint_detail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contains complaint detail.</a:t>
                      </a:r>
                    </a:p>
                  </a:txBody>
                  <a:tcPr/>
                </a:tc>
                <a:extLst>
                  <a:ext uri="{0D108BD9-81ED-4DB2-BD59-A6C34878D82A}">
                    <a16:rowId xmlns:a16="http://schemas.microsoft.com/office/drawing/2014/main" val="2281686607"/>
                  </a:ext>
                </a:extLst>
              </a:tr>
              <a:tr h="297699">
                <a:tc>
                  <a:txBody>
                    <a:bodyPr/>
                    <a:lstStyle/>
                    <a:p>
                      <a:r>
                        <a:rPr lang="en-US" dirty="0" err="1"/>
                        <a:t>Complaint_status</a:t>
                      </a:r>
                      <a:endParaRPr lang="en-IN" dirty="0"/>
                    </a:p>
                  </a:txBody>
                  <a:tcPr/>
                </a:tc>
                <a:tc>
                  <a:txBody>
                    <a:bodyPr/>
                    <a:lstStyle/>
                    <a:p>
                      <a:r>
                        <a:rPr lang="en-US" dirty="0"/>
                        <a:t>Yes/No</a:t>
                      </a:r>
                      <a:endParaRPr lang="en-IN" dirty="0"/>
                    </a:p>
                  </a:txBody>
                  <a:tcPr/>
                </a:tc>
                <a:tc>
                  <a:txBody>
                    <a:bodyPr/>
                    <a:lstStyle/>
                    <a:p>
                      <a:r>
                        <a:rPr lang="en-US" dirty="0"/>
                        <a:t>1</a:t>
                      </a:r>
                      <a:endParaRPr lang="en-IN" dirty="0"/>
                    </a:p>
                  </a:txBody>
                  <a:tcPr/>
                </a:tc>
                <a:tc>
                  <a:txBody>
                    <a:bodyPr/>
                    <a:lstStyle/>
                    <a:p>
                      <a:r>
                        <a:rPr lang="en-US" dirty="0"/>
                        <a:t>Default</a:t>
                      </a:r>
                      <a:endParaRPr lang="en-IN" dirty="0"/>
                    </a:p>
                  </a:txBody>
                  <a:tcPr/>
                </a:tc>
                <a:tc>
                  <a:txBody>
                    <a:bodyPr/>
                    <a:lstStyle/>
                    <a:p>
                      <a:r>
                        <a:rPr lang="en-US" dirty="0"/>
                        <a:t>Complaint resolved or not</a:t>
                      </a:r>
                      <a:endParaRPr lang="en-IN" dirty="0"/>
                    </a:p>
                  </a:txBody>
                  <a:tcPr/>
                </a:tc>
                <a:extLst>
                  <a:ext uri="{0D108BD9-81ED-4DB2-BD59-A6C34878D82A}">
                    <a16:rowId xmlns:a16="http://schemas.microsoft.com/office/drawing/2014/main" val="4261045900"/>
                  </a:ext>
                </a:extLst>
              </a:tr>
              <a:tr h="297699">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29769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5" y="839755"/>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Complaint_Mst_Tbl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Complaints.</a:t>
            </a:r>
          </a:p>
        </p:txBody>
      </p:sp>
    </p:spTree>
    <p:extLst>
      <p:ext uri="{BB962C8B-B14F-4D97-AF65-F5344CB8AC3E}">
        <p14:creationId xmlns:p14="http://schemas.microsoft.com/office/powerpoint/2010/main" val="2433204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55</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561020038"/>
              </p:ext>
            </p:extLst>
          </p:nvPr>
        </p:nvGraphicFramePr>
        <p:xfrm>
          <a:off x="643812" y="2080727"/>
          <a:ext cx="7865705" cy="2277099"/>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Feedback_id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feedback.</a:t>
                      </a:r>
                    </a:p>
                  </a:txBody>
                  <a:tcPr/>
                </a:tc>
                <a:extLst>
                  <a:ext uri="{0D108BD9-81ED-4DB2-BD59-A6C34878D82A}">
                    <a16:rowId xmlns:a16="http://schemas.microsoft.com/office/drawing/2014/main" val="276821382"/>
                  </a:ext>
                </a:extLst>
              </a:tr>
              <a:tr h="509259">
                <a:tc>
                  <a:txBody>
                    <a:bodyPr/>
                    <a:lstStyle/>
                    <a:p>
                      <a:r>
                        <a:rPr lang="en-IN" dirty="0" err="1"/>
                        <a:t>Feedback_detail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r h="50925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traveller id.</a:t>
                      </a:r>
                    </a:p>
                  </a:txBody>
                  <a:tcPr/>
                </a:tc>
                <a:extLst>
                  <a:ext uri="{0D108BD9-81ED-4DB2-BD59-A6C34878D82A}">
                    <a16:rowId xmlns:a16="http://schemas.microsoft.com/office/drawing/2014/main" val="243021344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Feedback_Mst_Tbl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Feedback.</a:t>
            </a:r>
          </a:p>
        </p:txBody>
      </p:sp>
    </p:spTree>
    <p:extLst>
      <p:ext uri="{BB962C8B-B14F-4D97-AF65-F5344CB8AC3E}">
        <p14:creationId xmlns:p14="http://schemas.microsoft.com/office/powerpoint/2010/main" val="126712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56</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85737933"/>
              </p:ext>
            </p:extLst>
          </p:nvPr>
        </p:nvGraphicFramePr>
        <p:xfrm>
          <a:off x="643812" y="2080727"/>
          <a:ext cx="7865705" cy="173898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state.</a:t>
                      </a:r>
                    </a:p>
                  </a:txBody>
                  <a:tcPr/>
                </a:tc>
                <a:extLst>
                  <a:ext uri="{0D108BD9-81ED-4DB2-BD59-A6C34878D82A}">
                    <a16:rowId xmlns:a16="http://schemas.microsoft.com/office/drawing/2014/main" val="276821382"/>
                  </a:ext>
                </a:extLst>
              </a:tr>
              <a:tr h="509259">
                <a:tc>
                  <a:txBody>
                    <a:bodyPr/>
                    <a:lstStyle/>
                    <a:p>
                      <a:r>
                        <a:rPr lang="en-IN" dirty="0" err="1"/>
                        <a:t>State_name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State_Table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States.</a:t>
            </a:r>
          </a:p>
        </p:txBody>
      </p:sp>
    </p:spTree>
    <p:extLst>
      <p:ext uri="{BB962C8B-B14F-4D97-AF65-F5344CB8AC3E}">
        <p14:creationId xmlns:p14="http://schemas.microsoft.com/office/powerpoint/2010/main" val="188133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57</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250545731"/>
              </p:ext>
            </p:extLst>
          </p:nvPr>
        </p:nvGraphicFramePr>
        <p:xfrm>
          <a:off x="643812" y="2080727"/>
          <a:ext cx="7865705" cy="225714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City_id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city.</a:t>
                      </a:r>
                    </a:p>
                  </a:txBody>
                  <a:tcPr/>
                </a:tc>
                <a:extLst>
                  <a:ext uri="{0D108BD9-81ED-4DB2-BD59-A6C34878D82A}">
                    <a16:rowId xmlns:a16="http://schemas.microsoft.com/office/drawing/2014/main" val="276821382"/>
                  </a:ext>
                </a:extLst>
              </a:tr>
              <a:tr h="509259">
                <a:tc>
                  <a:txBody>
                    <a:bodyPr/>
                    <a:lstStyle/>
                    <a:p>
                      <a:r>
                        <a:rPr lang="en-IN" dirty="0" err="1"/>
                        <a:t>City_name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city.</a:t>
                      </a:r>
                    </a:p>
                  </a:txBody>
                  <a:tcPr/>
                </a:tc>
                <a:extLst>
                  <a:ext uri="{0D108BD9-81ED-4DB2-BD59-A6C34878D82A}">
                    <a16:rowId xmlns:a16="http://schemas.microsoft.com/office/drawing/2014/main" val="2281686607"/>
                  </a:ext>
                </a:extLst>
              </a:tr>
              <a:tr h="509259">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 </a:t>
                      </a:r>
                    </a:p>
                    <a:p>
                      <a:r>
                        <a:rPr lang="en-IN" dirty="0"/>
                        <a:t>Not null</a:t>
                      </a:r>
                    </a:p>
                  </a:txBody>
                  <a:tcPr/>
                </a:tc>
                <a:tc>
                  <a:txBody>
                    <a:bodyPr/>
                    <a:lstStyle/>
                    <a:p>
                      <a:r>
                        <a:rPr lang="en-IN" dirty="0"/>
                        <a:t>It uniquely defines a state.</a:t>
                      </a:r>
                    </a:p>
                  </a:txBody>
                  <a:tcPr/>
                </a:tc>
                <a:extLst>
                  <a:ext uri="{0D108BD9-81ED-4DB2-BD59-A6C34878D82A}">
                    <a16:rowId xmlns:a16="http://schemas.microsoft.com/office/drawing/2014/main" val="41787703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City_Table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Cities.</a:t>
            </a:r>
          </a:p>
        </p:txBody>
      </p:sp>
    </p:spTree>
    <p:extLst>
      <p:ext uri="{BB962C8B-B14F-4D97-AF65-F5344CB8AC3E}">
        <p14:creationId xmlns:p14="http://schemas.microsoft.com/office/powerpoint/2010/main" val="115911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307" name="Google Shape;307;p37"/>
          <p:cNvSpPr txBox="1">
            <a:spLocks noGrp="1"/>
          </p:cNvSpPr>
          <p:nvPr>
            <p:ph type="ctrTitle" idx="4294967295"/>
          </p:nvPr>
        </p:nvSpPr>
        <p:spPr>
          <a:xfrm>
            <a:off x="1275149" y="1292087"/>
            <a:ext cx="6593700" cy="1073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7C59"/>
                </a:solidFill>
              </a:rPr>
              <a:t>Thank You!</a:t>
            </a:r>
            <a:endParaRPr sz="6000" dirty="0">
              <a:solidFill>
                <a:srgbClr val="9E7C59"/>
              </a:solidFill>
            </a:endParaRPr>
          </a:p>
        </p:txBody>
      </p:sp>
      <p:sp>
        <p:nvSpPr>
          <p:cNvPr id="308" name="Google Shape;308;p37"/>
          <p:cNvSpPr txBox="1">
            <a:spLocks noGrp="1"/>
          </p:cNvSpPr>
          <p:nvPr>
            <p:ph type="subTitle" idx="4294967295"/>
          </p:nvPr>
        </p:nvSpPr>
        <p:spPr>
          <a:xfrm>
            <a:off x="800100" y="2571750"/>
            <a:ext cx="7543799" cy="12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Any questions?</a:t>
            </a:r>
            <a:endParaRPr sz="14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6</a:t>
            </a:fld>
            <a:endParaRPr/>
          </a:p>
        </p:txBody>
      </p:sp>
      <p:sp>
        <p:nvSpPr>
          <p:cNvPr id="9" name="Content Placeholder 2">
            <a:extLst>
              <a:ext uri="{FF2B5EF4-FFF2-40B4-BE49-F238E27FC236}">
                <a16:creationId xmlns:a16="http://schemas.microsoft.com/office/drawing/2014/main" id="{10659637-DAE1-4B6B-BEEB-E03ABCDEC1D9}"/>
              </a:ext>
            </a:extLst>
          </p:cNvPr>
          <p:cNvSpPr txBox="1">
            <a:spLocks/>
          </p:cNvSpPr>
          <p:nvPr/>
        </p:nvSpPr>
        <p:spPr>
          <a:xfrm>
            <a:off x="747285" y="1261441"/>
            <a:ext cx="4676981" cy="36332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sz="2000" dirty="0"/>
              <a:t>Services provided by company:</a:t>
            </a:r>
          </a:p>
          <a:p>
            <a:pPr lvl="1">
              <a:lnSpc>
                <a:spcPct val="150000"/>
              </a:lnSpc>
            </a:pPr>
            <a:r>
              <a:rPr lang="en-IN" sz="2000" dirty="0"/>
              <a:t>Website Development</a:t>
            </a:r>
          </a:p>
          <a:p>
            <a:pPr lvl="1">
              <a:lnSpc>
                <a:spcPct val="150000"/>
              </a:lnSpc>
            </a:pPr>
            <a:r>
              <a:rPr lang="en-IN" sz="2000" dirty="0"/>
              <a:t>Mobile App Development </a:t>
            </a:r>
          </a:p>
          <a:p>
            <a:pPr lvl="1">
              <a:lnSpc>
                <a:spcPct val="150000"/>
              </a:lnSpc>
            </a:pPr>
            <a:r>
              <a:rPr lang="en-IN" sz="2000" dirty="0"/>
              <a:t>Custom Development </a:t>
            </a:r>
          </a:p>
          <a:p>
            <a:pPr lvl="1">
              <a:lnSpc>
                <a:spcPct val="150000"/>
              </a:lnSpc>
            </a:pPr>
            <a:r>
              <a:rPr lang="en-IN" sz="2000" dirty="0"/>
              <a:t>Digital Marketing </a:t>
            </a:r>
          </a:p>
          <a:p>
            <a:pPr lvl="1">
              <a:lnSpc>
                <a:spcPct val="150000"/>
              </a:lnSpc>
            </a:pPr>
            <a:r>
              <a:rPr lang="en-IN" sz="2000" dirty="0"/>
              <a:t>Graphics Designing</a:t>
            </a:r>
          </a:p>
          <a:p>
            <a:pPr lvl="1">
              <a:lnSpc>
                <a:spcPct val="150000"/>
              </a:lnSpc>
            </a:pPr>
            <a:r>
              <a:rPr lang="en-IN" sz="2000" dirty="0"/>
              <a:t>ERP Software Development </a:t>
            </a:r>
          </a:p>
          <a:p>
            <a:endParaRPr lang="en-IN" sz="2000" dirty="0"/>
          </a:p>
          <a:p>
            <a:endParaRPr lang="en-IN" sz="2000" dirty="0"/>
          </a:p>
        </p:txBody>
      </p:sp>
      <p:pic>
        <p:nvPicPr>
          <p:cNvPr id="6" name="Picture 5">
            <a:extLst>
              <a:ext uri="{FF2B5EF4-FFF2-40B4-BE49-F238E27FC236}">
                <a16:creationId xmlns:a16="http://schemas.microsoft.com/office/drawing/2014/main" id="{C76932D4-35A8-457C-B2EF-ED484AF8A5DD}"/>
              </a:ext>
            </a:extLst>
          </p:cNvPr>
          <p:cNvPicPr>
            <a:picLocks noChangeAspect="1"/>
          </p:cNvPicPr>
          <p:nvPr/>
        </p:nvPicPr>
        <p:blipFill>
          <a:blip r:embed="rId3"/>
          <a:stretch>
            <a:fillRect/>
          </a:stretch>
        </p:blipFill>
        <p:spPr>
          <a:xfrm>
            <a:off x="5967192" y="1882960"/>
            <a:ext cx="1666987" cy="1666987"/>
          </a:xfrm>
          <a:prstGeom prst="rect">
            <a:avLst/>
          </a:prstGeom>
        </p:spPr>
      </p:pic>
      <p:pic>
        <p:nvPicPr>
          <p:cNvPr id="7" name="Picture 6">
            <a:extLst>
              <a:ext uri="{FF2B5EF4-FFF2-40B4-BE49-F238E27FC236}">
                <a16:creationId xmlns:a16="http://schemas.microsoft.com/office/drawing/2014/main" id="{5B20D6AE-28A0-4E33-8A3F-2C7346587602}"/>
              </a:ext>
            </a:extLst>
          </p:cNvPr>
          <p:cNvPicPr>
            <a:picLocks noChangeAspect="1"/>
          </p:cNvPicPr>
          <p:nvPr/>
        </p:nvPicPr>
        <p:blipFill>
          <a:blip r:embed="rId4"/>
          <a:stretch>
            <a:fillRect/>
          </a:stretch>
        </p:blipFill>
        <p:spPr>
          <a:xfrm>
            <a:off x="5452841" y="1368609"/>
            <a:ext cx="514350" cy="514350"/>
          </a:xfrm>
          <a:prstGeom prst="rect">
            <a:avLst/>
          </a:prstGeom>
        </p:spPr>
      </p:pic>
      <p:pic>
        <p:nvPicPr>
          <p:cNvPr id="8" name="Picture 7">
            <a:extLst>
              <a:ext uri="{FF2B5EF4-FFF2-40B4-BE49-F238E27FC236}">
                <a16:creationId xmlns:a16="http://schemas.microsoft.com/office/drawing/2014/main" id="{FC2E313D-F2CD-4482-BE60-27B0F7D039E6}"/>
              </a:ext>
            </a:extLst>
          </p:cNvPr>
          <p:cNvPicPr>
            <a:picLocks noChangeAspect="1"/>
          </p:cNvPicPr>
          <p:nvPr/>
        </p:nvPicPr>
        <p:blipFill>
          <a:blip r:embed="rId5"/>
          <a:stretch>
            <a:fillRect/>
          </a:stretch>
        </p:blipFill>
        <p:spPr>
          <a:xfrm>
            <a:off x="6481541" y="1367280"/>
            <a:ext cx="504825" cy="504825"/>
          </a:xfrm>
          <a:prstGeom prst="rect">
            <a:avLst/>
          </a:prstGeom>
        </p:spPr>
      </p:pic>
      <p:pic>
        <p:nvPicPr>
          <p:cNvPr id="10" name="Picture 9">
            <a:extLst>
              <a:ext uri="{FF2B5EF4-FFF2-40B4-BE49-F238E27FC236}">
                <a16:creationId xmlns:a16="http://schemas.microsoft.com/office/drawing/2014/main" id="{818BA488-811A-4C75-830E-037CA4B7600E}"/>
              </a:ext>
            </a:extLst>
          </p:cNvPr>
          <p:cNvPicPr>
            <a:picLocks noChangeAspect="1"/>
          </p:cNvPicPr>
          <p:nvPr/>
        </p:nvPicPr>
        <p:blipFill>
          <a:blip r:embed="rId6"/>
          <a:stretch>
            <a:fillRect/>
          </a:stretch>
        </p:blipFill>
        <p:spPr>
          <a:xfrm>
            <a:off x="7634178" y="1408481"/>
            <a:ext cx="533400" cy="476250"/>
          </a:xfrm>
          <a:prstGeom prst="rect">
            <a:avLst/>
          </a:prstGeom>
        </p:spPr>
      </p:pic>
      <p:pic>
        <p:nvPicPr>
          <p:cNvPr id="11" name="Picture 10">
            <a:extLst>
              <a:ext uri="{FF2B5EF4-FFF2-40B4-BE49-F238E27FC236}">
                <a16:creationId xmlns:a16="http://schemas.microsoft.com/office/drawing/2014/main" id="{FB196163-00C9-4D6D-834C-F6377838A55A}"/>
              </a:ext>
            </a:extLst>
          </p:cNvPr>
          <p:cNvPicPr>
            <a:picLocks noChangeAspect="1"/>
          </p:cNvPicPr>
          <p:nvPr/>
        </p:nvPicPr>
        <p:blipFill>
          <a:blip r:embed="rId7"/>
          <a:stretch>
            <a:fillRect/>
          </a:stretch>
        </p:blipFill>
        <p:spPr>
          <a:xfrm>
            <a:off x="6553034" y="3544215"/>
            <a:ext cx="495300" cy="542925"/>
          </a:xfrm>
          <a:prstGeom prst="rect">
            <a:avLst/>
          </a:prstGeom>
        </p:spPr>
      </p:pic>
      <p:pic>
        <p:nvPicPr>
          <p:cNvPr id="12" name="Picture 11">
            <a:extLst>
              <a:ext uri="{FF2B5EF4-FFF2-40B4-BE49-F238E27FC236}">
                <a16:creationId xmlns:a16="http://schemas.microsoft.com/office/drawing/2014/main" id="{CDF7B43F-FF21-459A-AAF2-78B42AABA51A}"/>
              </a:ext>
            </a:extLst>
          </p:cNvPr>
          <p:cNvPicPr>
            <a:picLocks noChangeAspect="1"/>
          </p:cNvPicPr>
          <p:nvPr/>
        </p:nvPicPr>
        <p:blipFill>
          <a:blip r:embed="rId8"/>
          <a:stretch>
            <a:fillRect/>
          </a:stretch>
        </p:blipFill>
        <p:spPr>
          <a:xfrm>
            <a:off x="7622770" y="3554986"/>
            <a:ext cx="495300" cy="523875"/>
          </a:xfrm>
          <a:prstGeom prst="rect">
            <a:avLst/>
          </a:prstGeom>
        </p:spPr>
      </p:pic>
      <p:pic>
        <p:nvPicPr>
          <p:cNvPr id="13" name="Picture 12">
            <a:extLst>
              <a:ext uri="{FF2B5EF4-FFF2-40B4-BE49-F238E27FC236}">
                <a16:creationId xmlns:a16="http://schemas.microsoft.com/office/drawing/2014/main" id="{C2C5118E-6D97-4646-AD3C-D791EFD70717}"/>
              </a:ext>
            </a:extLst>
          </p:cNvPr>
          <p:cNvPicPr>
            <a:picLocks noChangeAspect="1"/>
          </p:cNvPicPr>
          <p:nvPr/>
        </p:nvPicPr>
        <p:blipFill>
          <a:blip r:embed="rId9"/>
          <a:stretch>
            <a:fillRect/>
          </a:stretch>
        </p:blipFill>
        <p:spPr>
          <a:xfrm>
            <a:off x="5424266" y="3549947"/>
            <a:ext cx="533400" cy="485775"/>
          </a:xfrm>
          <a:prstGeom prst="rect">
            <a:avLst/>
          </a:prstGeom>
        </p:spPr>
      </p:pic>
    </p:spTree>
    <p:extLst>
      <p:ext uri="{BB962C8B-B14F-4D97-AF65-F5344CB8AC3E}">
        <p14:creationId xmlns:p14="http://schemas.microsoft.com/office/powerpoint/2010/main" val="212527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941F244-F9A8-4D75-87A5-9F4B4D808ACA}"/>
              </a:ext>
            </a:extLst>
          </p:cNvPr>
          <p:cNvSpPr txBox="1">
            <a:spLocks/>
          </p:cNvSpPr>
          <p:nvPr/>
        </p:nvSpPr>
        <p:spPr>
          <a:xfrm>
            <a:off x="599715" y="1233377"/>
            <a:ext cx="7944570" cy="306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u="sng" dirty="0">
                <a:solidFill>
                  <a:schemeClr val="tx1">
                    <a:lumMod val="50000"/>
                  </a:schemeClr>
                </a:solidFill>
              </a:rPr>
              <a:t>Address</a:t>
            </a:r>
            <a:r>
              <a:rPr lang="en-IN" dirty="0">
                <a:solidFill>
                  <a:schemeClr val="tx1">
                    <a:lumMod val="50000"/>
                  </a:schemeClr>
                </a:solidFill>
              </a:rPr>
              <a:t>:  	K-7,Shree Krishna </a:t>
            </a:r>
            <a:r>
              <a:rPr lang="en-IN" dirty="0" err="1">
                <a:solidFill>
                  <a:schemeClr val="tx1">
                    <a:lumMod val="50000"/>
                  </a:schemeClr>
                </a:solidFill>
              </a:rPr>
              <a:t>Center</a:t>
            </a:r>
            <a:r>
              <a:rPr lang="en-IN" dirty="0">
                <a:solidFill>
                  <a:schemeClr val="tx1">
                    <a:lumMod val="50000"/>
                  </a:schemeClr>
                </a:solidFill>
              </a:rPr>
              <a:t> Above Crossword Library 		</a:t>
            </a:r>
            <a:r>
              <a:rPr lang="en-IN" dirty="0" err="1">
                <a:solidFill>
                  <a:schemeClr val="tx1">
                    <a:lumMod val="50000"/>
                  </a:schemeClr>
                </a:solidFill>
              </a:rPr>
              <a:t>Mithakhali</a:t>
            </a:r>
            <a:r>
              <a:rPr lang="en-IN" dirty="0">
                <a:solidFill>
                  <a:schemeClr val="tx1">
                    <a:lumMod val="50000"/>
                  </a:schemeClr>
                </a:solidFill>
              </a:rPr>
              <a:t> Six Road, </a:t>
            </a:r>
            <a:r>
              <a:rPr lang="en-IN" dirty="0" err="1">
                <a:solidFill>
                  <a:schemeClr val="tx1">
                    <a:lumMod val="50000"/>
                  </a:schemeClr>
                </a:solidFill>
              </a:rPr>
              <a:t>Navrangpura</a:t>
            </a:r>
            <a:r>
              <a:rPr lang="en-IN" dirty="0">
                <a:solidFill>
                  <a:schemeClr val="tx1">
                    <a:lumMod val="50000"/>
                  </a:schemeClr>
                </a:solidFill>
              </a:rPr>
              <a:t>, Ahmedabad, 		Gujarat, India – 380009</a:t>
            </a:r>
          </a:p>
          <a:p>
            <a:endParaRPr lang="en-IN" dirty="0">
              <a:solidFill>
                <a:schemeClr val="tx1">
                  <a:lumMod val="50000"/>
                </a:schemeClr>
              </a:solidFill>
            </a:endParaRPr>
          </a:p>
          <a:p>
            <a:r>
              <a:rPr lang="en-IN" u="sng" dirty="0">
                <a:solidFill>
                  <a:schemeClr val="tx1">
                    <a:lumMod val="50000"/>
                  </a:schemeClr>
                </a:solidFill>
              </a:rPr>
              <a:t>Contact number</a:t>
            </a:r>
            <a:r>
              <a:rPr lang="en-IN" dirty="0">
                <a:solidFill>
                  <a:schemeClr val="tx1">
                    <a:lumMod val="50000"/>
                  </a:schemeClr>
                </a:solidFill>
              </a:rPr>
              <a:t>: 	(+91) 9586248516</a:t>
            </a:r>
          </a:p>
          <a:p>
            <a:r>
              <a:rPr lang="en-IN" u="sng" dirty="0">
                <a:solidFill>
                  <a:schemeClr val="tx1">
                    <a:lumMod val="50000"/>
                  </a:schemeClr>
                </a:solidFill>
              </a:rPr>
              <a:t>Email ID</a:t>
            </a:r>
            <a:r>
              <a:rPr lang="en-IN" dirty="0">
                <a:solidFill>
                  <a:schemeClr val="tx1">
                    <a:lumMod val="50000"/>
                  </a:schemeClr>
                </a:solidFill>
              </a:rPr>
              <a:t>: 		</a:t>
            </a:r>
            <a:r>
              <a:rPr lang="en-IN" dirty="0">
                <a:solidFill>
                  <a:srgbClr val="00B0F0"/>
                </a:solidFill>
                <a:hlinkClick r:id="rId3">
                  <a:extLst>
                    <a:ext uri="{A12FA001-AC4F-418D-AE19-62706E023703}">
                      <ahyp:hlinkClr xmlns:ahyp="http://schemas.microsoft.com/office/drawing/2018/hyperlinkcolor" val="tx"/>
                    </a:ext>
                  </a:extLst>
                </a:hlinkClick>
              </a:rPr>
              <a:t>info@aarniktechnology.com</a:t>
            </a:r>
            <a:endParaRPr lang="en-IN" dirty="0">
              <a:solidFill>
                <a:srgbClr val="00B0F0"/>
              </a:solidFill>
            </a:endParaRPr>
          </a:p>
          <a:p>
            <a:r>
              <a:rPr lang="en-IN" u="sng" dirty="0">
                <a:solidFill>
                  <a:schemeClr val="tx1">
                    <a:lumMod val="50000"/>
                  </a:schemeClr>
                </a:solidFill>
              </a:rPr>
              <a:t>Website</a:t>
            </a:r>
            <a:r>
              <a:rPr lang="en-IN" dirty="0">
                <a:solidFill>
                  <a:schemeClr val="tx1">
                    <a:lumMod val="50000"/>
                  </a:schemeClr>
                </a:solidFill>
              </a:rPr>
              <a:t>: 		</a:t>
            </a:r>
            <a:r>
              <a:rPr lang="en-IN" dirty="0">
                <a:solidFill>
                  <a:srgbClr val="00B0F0"/>
                </a:solidFill>
                <a:hlinkClick r:id="rId4">
                  <a:extLst>
                    <a:ext uri="{A12FA001-AC4F-418D-AE19-62706E023703}">
                      <ahyp:hlinkClr xmlns:ahyp="http://schemas.microsoft.com/office/drawing/2018/hyperlinkcolor" val="tx"/>
                    </a:ext>
                  </a:extLst>
                </a:hlinkClick>
              </a:rPr>
              <a:t>https://aarniktechnology.com</a:t>
            </a:r>
            <a:r>
              <a:rPr lang="en-IN" dirty="0">
                <a:solidFill>
                  <a:srgbClr val="00B0F0"/>
                </a:solidFill>
              </a:rPr>
              <a:t>/</a:t>
            </a:r>
          </a:p>
          <a:p>
            <a:pPr marL="88901" indent="0">
              <a:buNone/>
            </a:pPr>
            <a:endParaRPr lang="en-IN" dirty="0"/>
          </a:p>
        </p:txBody>
      </p:sp>
      <p:sp>
        <p:nvSpPr>
          <p:cNvPr id="15" name="Google Shape;128;p19">
            <a:extLst>
              <a:ext uri="{FF2B5EF4-FFF2-40B4-BE49-F238E27FC236}">
                <a16:creationId xmlns:a16="http://schemas.microsoft.com/office/drawing/2014/main" id="{C9AFB596-DFAF-4511-9DCA-8C65FD9906C2}"/>
              </a:ext>
            </a:extLst>
          </p:cNvPr>
          <p:cNvSpPr txBox="1">
            <a:spLocks noGrp="1"/>
          </p:cNvSpPr>
          <p:nvPr>
            <p:ph type="title"/>
          </p:nvPr>
        </p:nvSpPr>
        <p:spPr>
          <a:xfrm>
            <a:off x="3362034" y="544346"/>
            <a:ext cx="2419932" cy="607200"/>
          </a:xfrm>
          <a:prstGeom prst="rect">
            <a:avLst/>
          </a:prstGeom>
        </p:spPr>
        <p:txBody>
          <a:bodyPr spcFirstLastPara="1" wrap="square" lIns="91425" tIns="91425" rIns="91425" bIns="91425" anchor="b" anchorCtr="0">
            <a:noAutofit/>
          </a:bodyPr>
          <a:lstStyle/>
          <a:p>
            <a:r>
              <a:rPr lang="en" sz="2400" b="1" u="sng" dirty="0"/>
              <a:t>Contact Details</a:t>
            </a:r>
            <a:endParaRPr sz="2400" b="1" u="sng" dirty="0"/>
          </a:p>
        </p:txBody>
      </p:sp>
      <p:pic>
        <p:nvPicPr>
          <p:cNvPr id="3" name="Picture 2">
            <a:extLst>
              <a:ext uri="{FF2B5EF4-FFF2-40B4-BE49-F238E27FC236}">
                <a16:creationId xmlns:a16="http://schemas.microsoft.com/office/drawing/2014/main" id="{0D308830-5E8B-44CF-99FA-294175677D75}"/>
              </a:ext>
            </a:extLst>
          </p:cNvPr>
          <p:cNvPicPr>
            <a:picLocks noChangeAspect="1"/>
          </p:cNvPicPr>
          <p:nvPr/>
        </p:nvPicPr>
        <p:blipFill>
          <a:blip r:embed="rId5"/>
          <a:stretch>
            <a:fillRect/>
          </a:stretch>
        </p:blipFill>
        <p:spPr>
          <a:xfrm>
            <a:off x="7215535" y="3289171"/>
            <a:ext cx="1328750" cy="1241904"/>
          </a:xfrm>
          <a:prstGeom prst="rect">
            <a:avLst/>
          </a:prstGeom>
        </p:spPr>
      </p:pic>
    </p:spTree>
    <p:extLst>
      <p:ext uri="{BB962C8B-B14F-4D97-AF65-F5344CB8AC3E}">
        <p14:creationId xmlns:p14="http://schemas.microsoft.com/office/powerpoint/2010/main" val="154300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2.</a:t>
            </a:r>
            <a:endParaRPr dirty="0"/>
          </a:p>
          <a:p>
            <a:r>
              <a:rPr lang="en-US" dirty="0"/>
              <a:t>Project Introduction</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Travel Destination </a:t>
            </a:r>
          </a:p>
          <a:p>
            <a:pPr marL="0" indent="0"/>
            <a:r>
              <a:rPr lang="en" dirty="0"/>
              <a:t>	Booking System……..</a:t>
            </a:r>
            <a:endParaRPr dirty="0"/>
          </a:p>
        </p:txBody>
      </p:sp>
    </p:spTree>
    <p:extLst>
      <p:ext uri="{BB962C8B-B14F-4D97-AF65-F5344CB8AC3E}">
        <p14:creationId xmlns:p14="http://schemas.microsoft.com/office/powerpoint/2010/main" val="3817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044D-9C39-48E5-A100-F77947DA95E9}"/>
              </a:ext>
            </a:extLst>
          </p:cNvPr>
          <p:cNvSpPr>
            <a:spLocks noGrp="1"/>
          </p:cNvSpPr>
          <p:nvPr>
            <p:ph type="title"/>
          </p:nvPr>
        </p:nvSpPr>
        <p:spPr>
          <a:xfrm>
            <a:off x="1995697" y="532398"/>
            <a:ext cx="5152605" cy="607200"/>
          </a:xfrm>
        </p:spPr>
        <p:txBody>
          <a:bodyPr/>
          <a:lstStyle/>
          <a:p>
            <a:r>
              <a:rPr lang="en-US" sz="2400" dirty="0"/>
              <a:t>Introduction Of The Project</a:t>
            </a:r>
            <a:endParaRPr lang="en-IN" sz="2400" dirty="0"/>
          </a:p>
        </p:txBody>
      </p:sp>
      <p:sp>
        <p:nvSpPr>
          <p:cNvPr id="3" name="Text Placeholder 2">
            <a:extLst>
              <a:ext uri="{FF2B5EF4-FFF2-40B4-BE49-F238E27FC236}">
                <a16:creationId xmlns:a16="http://schemas.microsoft.com/office/drawing/2014/main" id="{6C70AF5C-DBD3-4229-957E-86CEC354C4E8}"/>
              </a:ext>
            </a:extLst>
          </p:cNvPr>
          <p:cNvSpPr>
            <a:spLocks noGrp="1"/>
          </p:cNvSpPr>
          <p:nvPr>
            <p:ph type="body" idx="1"/>
          </p:nvPr>
        </p:nvSpPr>
        <p:spPr>
          <a:xfrm>
            <a:off x="489098" y="1212111"/>
            <a:ext cx="8176437" cy="3433764"/>
          </a:xfrm>
        </p:spPr>
        <p:txBody>
          <a:bodyPr/>
          <a:lstStyle/>
          <a:p>
            <a:r>
              <a:rPr lang="en-US" sz="1600" dirty="0">
                <a:solidFill>
                  <a:schemeClr val="tx1"/>
                </a:solidFill>
              </a:rPr>
              <a:t>We are going to develop a web application on </a:t>
            </a:r>
            <a:r>
              <a:rPr lang="en-US" sz="1600" b="1" u="sng" dirty="0">
                <a:solidFill>
                  <a:schemeClr val="tx1"/>
                </a:solidFill>
              </a:rPr>
              <a:t>Travel destination booking system.</a:t>
            </a:r>
          </a:p>
          <a:p>
            <a:r>
              <a:rPr lang="en-US" sz="1600" dirty="0">
                <a:solidFill>
                  <a:schemeClr val="tx1"/>
                </a:solidFill>
              </a:rPr>
              <a:t>The objective of this project is to develop a system that automates the processes and activities of a travel agency.</a:t>
            </a:r>
          </a:p>
          <a:p>
            <a:r>
              <a:rPr lang="en-US" sz="1600" dirty="0">
                <a:solidFill>
                  <a:schemeClr val="tx1"/>
                </a:solidFill>
              </a:rPr>
              <a:t>The purpose is to design a system using which one can perform all operations related to travelling.</a:t>
            </a:r>
          </a:p>
          <a:p>
            <a:r>
              <a:rPr lang="en-US" sz="1600" dirty="0">
                <a:solidFill>
                  <a:schemeClr val="tx1"/>
                </a:solidFill>
              </a:rPr>
              <a:t>The project has its unique features for the users.</a:t>
            </a:r>
          </a:p>
          <a:p>
            <a:r>
              <a:rPr lang="en-US" sz="1600" dirty="0"/>
              <a:t>Considering the present situation of the travel system, who face difficulties in finding their suitable packages, the idea of this system was brought.</a:t>
            </a:r>
          </a:p>
          <a:p>
            <a:r>
              <a:rPr lang="en-US" sz="1600" dirty="0"/>
              <a:t>It’s a system where user can explore options of their wish as per their request and come up with their own packages.</a:t>
            </a:r>
          </a:p>
          <a:p>
            <a:endParaRPr lang="en-IN" sz="1600" dirty="0">
              <a:solidFill>
                <a:schemeClr val="tx1"/>
              </a:solidFill>
            </a:endParaRPr>
          </a:p>
          <a:p>
            <a:endParaRPr lang="en-IN" sz="1600" dirty="0">
              <a:solidFill>
                <a:schemeClr val="tx1"/>
              </a:solidFill>
            </a:endParaRPr>
          </a:p>
        </p:txBody>
      </p:sp>
      <p:sp>
        <p:nvSpPr>
          <p:cNvPr id="4" name="Slide Number Placeholder 3">
            <a:extLst>
              <a:ext uri="{FF2B5EF4-FFF2-40B4-BE49-F238E27FC236}">
                <a16:creationId xmlns:a16="http://schemas.microsoft.com/office/drawing/2014/main" id="{EF5B3CA9-0FE3-423A-8141-0674AD60D7D7}"/>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31E06AC8-28F7-4CD1-9B3B-7917854329D7}"/>
              </a:ext>
            </a:extLst>
          </p:cNvPr>
          <p:cNvPicPr>
            <a:picLocks noChangeAspect="1"/>
          </p:cNvPicPr>
          <p:nvPr/>
        </p:nvPicPr>
        <p:blipFill>
          <a:blip r:embed="rId2"/>
          <a:stretch>
            <a:fillRect/>
          </a:stretch>
        </p:blipFill>
        <p:spPr>
          <a:xfrm>
            <a:off x="7728474" y="497625"/>
            <a:ext cx="926428" cy="933610"/>
          </a:xfrm>
          <a:prstGeom prst="rect">
            <a:avLst/>
          </a:prstGeom>
        </p:spPr>
      </p:pic>
    </p:spTree>
    <p:extLst>
      <p:ext uri="{BB962C8B-B14F-4D97-AF65-F5344CB8AC3E}">
        <p14:creationId xmlns:p14="http://schemas.microsoft.com/office/powerpoint/2010/main" val="3718995450"/>
      </p:ext>
    </p:extLst>
  </p:cSld>
  <p:clrMapOvr>
    <a:masterClrMapping/>
  </p:clrMapOvr>
</p:sld>
</file>

<file path=ppt/theme/theme1.xml><?xml version="1.0" encoding="utf-8"?>
<a:theme xmlns:a="http://schemas.openxmlformats.org/drawingml/2006/main" name="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2740</TotalTime>
  <Words>2277</Words>
  <Application>Microsoft Office PowerPoint</Application>
  <PresentationFormat>On-screen Show (16:9)</PresentationFormat>
  <Paragraphs>561</Paragraphs>
  <Slides>58</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AR ESSENCE</vt:lpstr>
      <vt:lpstr>Tinos</vt:lpstr>
      <vt:lpstr>Wingdings</vt:lpstr>
      <vt:lpstr>Vidaloka</vt:lpstr>
      <vt:lpstr>Arial</vt:lpstr>
      <vt:lpstr>Helicanus template</vt:lpstr>
      <vt:lpstr>PowerPoint Presentation</vt:lpstr>
      <vt:lpstr>Travel Destination Booking System</vt:lpstr>
      <vt:lpstr>PowerPoint Presentation</vt:lpstr>
      <vt:lpstr>1. Company Introduction</vt:lpstr>
      <vt:lpstr>Company Introduction</vt:lpstr>
      <vt:lpstr>PowerPoint Presentation</vt:lpstr>
      <vt:lpstr>Contact Details</vt:lpstr>
      <vt:lpstr>2. Project Introduction</vt:lpstr>
      <vt:lpstr>Introduction Of The Project</vt:lpstr>
      <vt:lpstr>3. Requirement Gathering</vt:lpstr>
      <vt:lpstr>Requirement Gathering</vt:lpstr>
      <vt:lpstr>4. Existing  System</vt:lpstr>
      <vt:lpstr>Existing System</vt:lpstr>
      <vt:lpstr>5. New System</vt:lpstr>
      <vt:lpstr>New System</vt:lpstr>
      <vt:lpstr>New System(Admin)</vt:lpstr>
      <vt:lpstr>New System(Visitor)</vt:lpstr>
      <vt:lpstr>New System(Traveler)</vt:lpstr>
      <vt:lpstr>New System(Hotel)</vt:lpstr>
      <vt:lpstr>New System(Agency)</vt:lpstr>
      <vt:lpstr>6. Tools  &amp;  Technology</vt:lpstr>
      <vt:lpstr>Tools And Technology</vt:lpstr>
      <vt:lpstr>7. Data Flow Diagram</vt:lpstr>
      <vt:lpstr>Context  Level DFD</vt:lpstr>
      <vt:lpstr>PowerPoint Presentation</vt:lpstr>
      <vt:lpstr> Level 1 DFD</vt:lpstr>
      <vt:lpstr>PowerPoint Presentation</vt:lpstr>
      <vt:lpstr>Level 2: Login(2.0)</vt:lpstr>
      <vt:lpstr>PowerPoint Presentation</vt:lpstr>
      <vt:lpstr>Level 2: Hotel(3.0)</vt:lpstr>
      <vt:lpstr>PowerPoint Presentation</vt:lpstr>
      <vt:lpstr>Level 2: Agency(4.0)</vt:lpstr>
      <vt:lpstr>PowerPoint Presentation</vt:lpstr>
      <vt:lpstr>Level 2: Packages(5.0)</vt:lpstr>
      <vt:lpstr>PowerPoint Presentation</vt:lpstr>
      <vt:lpstr>Level 2: Booking(6.0)</vt:lpstr>
      <vt:lpstr>PowerPoint Presentation</vt:lpstr>
      <vt:lpstr>Level 2: Payment(7.0)</vt:lpstr>
      <vt:lpstr>PowerPoint Presentation</vt:lpstr>
      <vt:lpstr>Level 2: Complaint(8.0)</vt:lpstr>
      <vt:lpstr>PowerPoint Presentation</vt:lpstr>
      <vt:lpstr>Level 2: Feedback(9.0)</vt:lpstr>
      <vt:lpstr>PowerPoint Presentation</vt:lpstr>
      <vt:lpstr> 8. Entity Relationship Diagram</vt:lpstr>
      <vt:lpstr>PowerPoint Presentation</vt:lpstr>
      <vt:lpstr>9. Data  Dictionary</vt:lpstr>
      <vt:lpstr>PowerPoint Presentation</vt:lpstr>
      <vt:lpstr>Table name : User_Mst_Table Table Description : contain all the login details of the Admin and Traveler</vt:lpstr>
      <vt:lpstr>Table name : Hotel_Mst_Table Table Description : contains all the details about Hotel</vt:lpstr>
      <vt:lpstr>Table name : Agency_Mst_Table Table Description : contains all the details about agency</vt:lpstr>
      <vt:lpstr>Table name : Booking_Mst_Table Table Description : contains all the details about booking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Destination booking system</dc:title>
  <dc:creator>Bijesh Thomas</dc:creator>
  <cp:lastModifiedBy>vinay vincent</cp:lastModifiedBy>
  <cp:revision>87</cp:revision>
  <dcterms:modified xsi:type="dcterms:W3CDTF">2020-11-09T05:54:46Z</dcterms:modified>
</cp:coreProperties>
</file>